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9" r:id="rId3"/>
    <p:sldId id="261" r:id="rId4"/>
    <p:sldId id="270" r:id="rId5"/>
    <p:sldId id="27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A7F0-1097-415F-B78D-6DE65164313A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53FC81-6446-4674-BB60-18C828C488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23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58F4E-2AE7-45A4-AC74-D5ABA68DF9BC}" type="datetimeFigureOut">
              <a:rPr lang="en-US" smtClean="0"/>
              <a:pPr/>
              <a:t>12/23/2023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92AA7-2889-4654-9E81-D1B43F19F8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eb.macam.ac.il/~ltami/amir/mevoded.html" TargetMode="External"/><Relationship Id="rId2" Type="http://schemas.openxmlformats.org/officeDocument/2006/relationships/hyperlink" Target="http://web.macam.ac.il/~ltami/amir/molich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4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12304B68-3A2A-4681-8430-231725AE80BF}" type="slidenum">
              <a:rPr lang="he-IL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2976" y="500042"/>
            <a:ext cx="7000924" cy="1143008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</a:ex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ar-JO" sz="7200" b="1" dirty="0" smtClean="0">
                <a:solidFill>
                  <a:schemeClr val="bg2"/>
                </a:solidFill>
                <a:cs typeface="Akhbar MT" pitchFamily="2" charset="-78"/>
              </a:rPr>
              <a:t>الكهرباء في حياتنا</a:t>
            </a:r>
            <a:endParaRPr lang="en-US" sz="7200" b="1" dirty="0" smtClean="0">
              <a:solidFill>
                <a:schemeClr val="bg2"/>
              </a:solidFill>
              <a:cs typeface="Akhbar MT" pitchFamily="2" charset="-78"/>
            </a:endParaRPr>
          </a:p>
        </p:txBody>
      </p:sp>
      <p:sp>
        <p:nvSpPr>
          <p:cNvPr id="4102" name="WordArt 29"/>
          <p:cNvSpPr>
            <a:spLocks noChangeArrowheads="1" noChangeShapeType="1" noTextEdit="1"/>
          </p:cNvSpPr>
          <p:nvPr/>
        </p:nvSpPr>
        <p:spPr bwMode="auto">
          <a:xfrm>
            <a:off x="1042988" y="836613"/>
            <a:ext cx="3895725" cy="13684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endParaRPr lang="en-US" sz="3600" kern="10">
              <a:ln w="9525">
                <a:solidFill>
                  <a:schemeClr val="bg2"/>
                </a:solidFill>
                <a:round/>
                <a:headEnd/>
                <a:tailEnd/>
              </a:ln>
              <a:solidFill>
                <a:srgbClr val="F9FBB7"/>
              </a:solidFill>
              <a:latin typeface="Arial"/>
              <a:cs typeface="Arial"/>
            </a:endParaRPr>
          </a:p>
        </p:txBody>
      </p:sp>
      <p:pic>
        <p:nvPicPr>
          <p:cNvPr id="25602" name="Picture 2" descr="نتيجة بحث الصور عن كهربائي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1785926"/>
            <a:ext cx="4857784" cy="478634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b="1" dirty="0" smtClean="0">
                <a:cs typeface="Akhbar MT" pitchFamily="2" charset="-78"/>
              </a:rPr>
              <a:t>مواد موصلة للكهرباء ومواد عازلة للكهرباء</a:t>
            </a:r>
            <a:endParaRPr lang="en-US" b="1" dirty="0">
              <a:cs typeface="Akhbar MT" pitchFamily="2" charset="-78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Autofit/>
          </a:bodyPr>
          <a:lstStyle/>
          <a:p>
            <a:pPr algn="r">
              <a:lnSpc>
                <a:spcPct val="90000"/>
              </a:lnSpc>
              <a:buNone/>
              <a:defRPr/>
            </a:pPr>
            <a:endParaRPr lang="ar-JO" sz="2800" b="1" dirty="0" smtClean="0">
              <a:cs typeface="Akhbar MT" pitchFamily="2" charset="-78"/>
            </a:endParaRPr>
          </a:p>
          <a:p>
            <a:pPr algn="r">
              <a:lnSpc>
                <a:spcPct val="90000"/>
              </a:lnSpc>
              <a:buNone/>
              <a:defRPr/>
            </a:pPr>
            <a:r>
              <a:rPr lang="ar-SA" sz="2800" b="1" dirty="0" smtClean="0">
                <a:cs typeface="Akhbar MT" pitchFamily="2" charset="-78"/>
              </a:rPr>
              <a:t>الأجهزة</a:t>
            </a:r>
            <a:r>
              <a:rPr lang="ar-JO" sz="2800" b="1" dirty="0" smtClean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الكهربائية تعمل لأن الكهرباء تصل إليها من المصدر الكهربائي بواسطة الأسلاك .</a:t>
            </a:r>
            <a:endParaRPr lang="ar-JO" sz="2800" b="1" dirty="0" smtClean="0">
              <a:cs typeface="Akhbar MT" pitchFamily="2" charset="-78"/>
            </a:endParaRPr>
          </a:p>
          <a:p>
            <a:pPr algn="r">
              <a:lnSpc>
                <a:spcPct val="90000"/>
              </a:lnSpc>
              <a:buNone/>
              <a:defRPr/>
            </a:pPr>
            <a:r>
              <a:rPr lang="ar-SA" sz="2800" b="1" dirty="0" smtClean="0">
                <a:cs typeface="Akhbar MT" pitchFamily="2" charset="-78"/>
              </a:rPr>
              <a:t>والسـؤال هنا: </a:t>
            </a:r>
            <a:r>
              <a:rPr lang="ar-SA" b="1" u="sng" dirty="0" smtClean="0">
                <a:solidFill>
                  <a:schemeClr val="accent5">
                    <a:lumMod val="75000"/>
                  </a:schemeClr>
                </a:solidFill>
                <a:cs typeface="Akhbar MT" pitchFamily="2" charset="-78"/>
              </a:rPr>
              <a:t>هل نستطيع أن نصنع أسلاك كهربائية من كل مادة؟</a:t>
            </a:r>
            <a:endParaRPr lang="ar-JO" sz="2800" b="1" u="sng" dirty="0" smtClean="0">
              <a:solidFill>
                <a:schemeClr val="accent5">
                  <a:lumMod val="75000"/>
                </a:schemeClr>
              </a:solidFill>
              <a:cs typeface="Akhbar MT" pitchFamily="2" charset="-78"/>
            </a:endParaRPr>
          </a:p>
          <a:p>
            <a:pPr algn="r">
              <a:lnSpc>
                <a:spcPct val="90000"/>
              </a:lnSpc>
              <a:buNone/>
              <a:defRPr/>
            </a:pPr>
            <a:r>
              <a:rPr lang="ar-SA" sz="2800" b="1" dirty="0" smtClean="0">
                <a:cs typeface="Akhbar MT" pitchFamily="2" charset="-78"/>
              </a:rPr>
              <a:t>الـجـواب هـو: لا</a:t>
            </a:r>
            <a:endParaRPr lang="ar-JO" sz="2800" b="1" dirty="0" smtClean="0">
              <a:cs typeface="Akhbar MT" pitchFamily="2" charset="-78"/>
            </a:endParaRPr>
          </a:p>
          <a:p>
            <a:pPr algn="r">
              <a:lnSpc>
                <a:spcPct val="90000"/>
              </a:lnSpc>
              <a:buNone/>
              <a:defRPr/>
            </a:pPr>
            <a:r>
              <a:rPr lang="ar-JO" sz="2800" b="1" dirty="0" smtClean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لأن هـناك مواد تسمح بأن يمر فيها الكهرباء بشكل جيد مثل أنبوب الماء وتسمى</a:t>
            </a:r>
          </a:p>
          <a:p>
            <a:pPr algn="r">
              <a:lnSpc>
                <a:spcPct val="90000"/>
              </a:lnSpc>
              <a:buNone/>
              <a:defRPr/>
            </a:pPr>
            <a:r>
              <a:rPr lang="ar-SA" sz="2800" b="1" dirty="0" smtClean="0">
                <a:cs typeface="Akhbar MT" pitchFamily="2" charset="-78"/>
              </a:rPr>
              <a:t> مواد جيدة التوصيل الكهربائي أو </a:t>
            </a:r>
            <a:r>
              <a:rPr lang="ar-SA" sz="2800" b="1" dirty="0" smtClean="0">
                <a:cs typeface="Akhbar MT" pitchFamily="2" charset="-78"/>
                <a:hlinkClick r:id="rId2"/>
              </a:rPr>
              <a:t>موصله</a:t>
            </a:r>
            <a:r>
              <a:rPr lang="ar-SA" sz="2800" b="1" dirty="0" smtClean="0">
                <a:cs typeface="Akhbar MT" pitchFamily="2" charset="-78"/>
              </a:rPr>
              <a:t>  وهي تغلق الدائرة الكهربائية. </a:t>
            </a:r>
          </a:p>
          <a:p>
            <a:pPr algn="r">
              <a:lnSpc>
                <a:spcPct val="90000"/>
              </a:lnSpc>
              <a:buNone/>
              <a:defRPr/>
            </a:pPr>
            <a:r>
              <a:rPr lang="ar-SA" sz="2800" b="1" dirty="0" smtClean="0">
                <a:cs typeface="Akhbar MT" pitchFamily="2" charset="-78"/>
              </a:rPr>
              <a:t> وهـناك مواد أخرى تمنع مرور الكهرباء فيها ولهذا تسمى مواد رديئة التوصيل </a:t>
            </a:r>
          </a:p>
          <a:p>
            <a:pPr algn="r">
              <a:lnSpc>
                <a:spcPct val="90000"/>
              </a:lnSpc>
              <a:buNone/>
              <a:defRPr/>
            </a:pPr>
            <a:r>
              <a:rPr lang="ar-SA" sz="2800" b="1" dirty="0" smtClean="0">
                <a:cs typeface="Akhbar MT" pitchFamily="2" charset="-78"/>
              </a:rPr>
              <a:t>الكهربائي أو </a:t>
            </a:r>
            <a:r>
              <a:rPr lang="ar-SA" sz="2800" b="1" dirty="0" smtClean="0">
                <a:cs typeface="Akhbar MT" pitchFamily="2" charset="-78"/>
                <a:hlinkClick r:id="rId3"/>
              </a:rPr>
              <a:t>عازله</a:t>
            </a:r>
            <a:r>
              <a:rPr lang="ar-SA" sz="2800" b="1" dirty="0" smtClean="0">
                <a:cs typeface="Akhbar MT" pitchFamily="2" charset="-78"/>
              </a:rPr>
              <a:t> وهي مواد لا تغلق الدائرة الكهربائية.</a:t>
            </a:r>
          </a:p>
          <a:p>
            <a:pPr algn="r">
              <a:buNone/>
            </a:pPr>
            <a:endParaRPr lang="en-US" sz="2800" b="1" dirty="0">
              <a:cs typeface="Akhbar M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57290" y="785794"/>
            <a:ext cx="6400816" cy="1357322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ar-SA" sz="12800" b="1" dirty="0" smtClean="0"/>
              <a:t>مواد</a:t>
            </a:r>
            <a:endParaRPr lang="en-US" sz="4800" b="1" dirty="0"/>
          </a:p>
        </p:txBody>
      </p:sp>
      <p:sp>
        <p:nvSpPr>
          <p:cNvPr id="3" name="חץ למטה 2"/>
          <p:cNvSpPr/>
          <p:nvPr/>
        </p:nvSpPr>
        <p:spPr>
          <a:xfrm rot="2226160">
            <a:off x="3294939" y="2206447"/>
            <a:ext cx="428628" cy="1357322"/>
          </a:xfrm>
          <a:prstGeom prst="downArrow">
            <a:avLst>
              <a:gd name="adj1" fmla="val 50000"/>
              <a:gd name="adj2" fmla="val 6641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חץ למטה 3"/>
          <p:cNvSpPr/>
          <p:nvPr/>
        </p:nvSpPr>
        <p:spPr>
          <a:xfrm rot="19597736">
            <a:off x="5338597" y="2220546"/>
            <a:ext cx="428628" cy="1357322"/>
          </a:xfrm>
          <a:prstGeom prst="downArrow">
            <a:avLst>
              <a:gd name="adj1" fmla="val 50000"/>
              <a:gd name="adj2" fmla="val 66410"/>
            </a:avLst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פינה מקופלת 4"/>
          <p:cNvSpPr/>
          <p:nvPr/>
        </p:nvSpPr>
        <p:spPr>
          <a:xfrm>
            <a:off x="5214942" y="3786190"/>
            <a:ext cx="3429024" cy="1214446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/>
              <a:t>موصلة للكهرباء </a:t>
            </a:r>
            <a:endParaRPr lang="en-US" sz="3200" b="1" dirty="0"/>
          </a:p>
        </p:txBody>
      </p:sp>
      <p:sp>
        <p:nvSpPr>
          <p:cNvPr id="6" name="פינה מקופלת 5"/>
          <p:cNvSpPr/>
          <p:nvPr/>
        </p:nvSpPr>
        <p:spPr>
          <a:xfrm>
            <a:off x="857224" y="3786190"/>
            <a:ext cx="3429024" cy="1214446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 smtClean="0"/>
              <a:t>عازلة للكهرباء 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כותרת 11"/>
          <p:cNvSpPr>
            <a:spLocks noGrp="1"/>
          </p:cNvSpPr>
          <p:nvPr>
            <p:ph type="title"/>
          </p:nvPr>
        </p:nvSpPr>
        <p:spPr>
          <a:xfrm>
            <a:off x="357158" y="285728"/>
            <a:ext cx="8229600" cy="150019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SA" b="1" dirty="0" smtClean="0">
                <a:cs typeface="Akhbar MT" pitchFamily="2" charset="-78"/>
              </a:rPr>
              <a:t>مواد موصلة للكهرباء</a:t>
            </a:r>
            <a:br>
              <a:rPr lang="ar-SA" b="1" dirty="0" smtClean="0">
                <a:cs typeface="Akhbar MT" pitchFamily="2" charset="-78"/>
              </a:rPr>
            </a:br>
            <a:r>
              <a:rPr lang="ar-SA" b="1" dirty="0" smtClean="0">
                <a:cs typeface="Akhbar MT" pitchFamily="2" charset="-78"/>
              </a:rPr>
              <a:t>المعادن</a:t>
            </a:r>
            <a:endParaRPr lang="en-US" b="1" dirty="0">
              <a:cs typeface="Akhbar MT" pitchFamily="2" charset="-78"/>
            </a:endParaRPr>
          </a:p>
        </p:txBody>
      </p:sp>
      <p:sp>
        <p:nvSpPr>
          <p:cNvPr id="11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94306679-4546-43B0-8F1F-CD9943E5AFB6}" type="slidenum">
              <a:rPr lang="he-IL"/>
              <a:pPr>
                <a:defRPr/>
              </a:pPr>
              <a:t>4</a:t>
            </a:fld>
            <a:endParaRPr lang="en-US"/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928802"/>
            <a:ext cx="5357850" cy="3500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מלבן 12"/>
          <p:cNvSpPr/>
          <p:nvPr/>
        </p:nvSpPr>
        <p:spPr>
          <a:xfrm>
            <a:off x="1142976" y="5643578"/>
            <a:ext cx="69294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2800" b="1" dirty="0" smtClean="0">
                <a:cs typeface="Akhbar MT" pitchFamily="2" charset="-78"/>
              </a:rPr>
              <a:t>هناك مـواد أخـرى وأشـياء أخرى توصل الكهرباء مثل بعض من السوائل مثل ماء الحنفية</a:t>
            </a:r>
            <a:r>
              <a:rPr lang="ar-JO" sz="2800" b="1" dirty="0" smtClean="0">
                <a:cs typeface="Akhbar MT" pitchFamily="2" charset="-78"/>
              </a:rPr>
              <a:t> </a:t>
            </a:r>
            <a:r>
              <a:rPr lang="ar-SA" sz="2800" b="1" dirty="0" smtClean="0">
                <a:cs typeface="Akhbar MT" pitchFamily="2" charset="-78"/>
              </a:rPr>
              <a:t>والزئبق وأيضا جسم الإنسان.</a:t>
            </a:r>
            <a:endParaRPr lang="en-US" sz="2800" dirty="0"/>
          </a:p>
        </p:txBody>
      </p:sp>
    </p:spTree>
  </p:cSld>
  <p:clrMapOvr>
    <a:masterClrMapping/>
  </p:clrMapOvr>
  <p:transition advClick="0" advTm="30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כותרת 16"/>
          <p:cNvSpPr>
            <a:spLocks noGrp="1"/>
          </p:cNvSpPr>
          <p:nvPr>
            <p:ph type="title"/>
          </p:nvPr>
        </p:nvSpPr>
        <p:spPr/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ar-SA" b="1" dirty="0" smtClean="0">
                <a:cs typeface="Akhbar MT" pitchFamily="2" charset="-78"/>
              </a:rPr>
              <a:t>مواد عازلة للكهرباء</a:t>
            </a:r>
            <a:endParaRPr lang="en-US" b="1" dirty="0" smtClean="0">
              <a:cs typeface="Akhbar MT" pitchFamily="2" charset="-78"/>
            </a:endParaRPr>
          </a:p>
        </p:txBody>
      </p:sp>
      <p:sp>
        <p:nvSpPr>
          <p:cNvPr id="15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fld id="{A2EB1534-CCBF-4A91-85D8-9745E39F24ED}" type="slidenum">
              <a:rPr lang="he-IL"/>
              <a:pPr>
                <a:defRPr/>
              </a:pPr>
              <a:t>5</a:t>
            </a:fld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1600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he-IL"/>
          </a:p>
        </p:txBody>
      </p:sp>
      <p:pic>
        <p:nvPicPr>
          <p:cNvPr id="1639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918" y="1928802"/>
            <a:ext cx="557216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0" y="54070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eaLnBrk="1" hangingPunct="1"/>
            <a:endParaRPr lang="he-IL"/>
          </a:p>
        </p:txBody>
      </p:sp>
    </p:spTree>
  </p:cSld>
  <p:clrMapOvr>
    <a:masterClrMapping/>
  </p:clrMapOvr>
  <p:transition advClick="0" advTm="30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/>
        </p:nvGraphicFramePr>
        <p:xfrm>
          <a:off x="1571604" y="1000108"/>
          <a:ext cx="6096000" cy="517527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61138"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cs typeface="Akhbar MT" pitchFamily="2" charset="-78"/>
                        </a:rPr>
                        <a:t>موصل / عازل للكهرباء</a:t>
                      </a:r>
                      <a:endParaRPr lang="en-US" sz="3600" dirty="0">
                        <a:cs typeface="Akhbar MT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3600" dirty="0" smtClean="0">
                          <a:cs typeface="Akhbar MT" pitchFamily="2" charset="-78"/>
                        </a:rPr>
                        <a:t>المادة </a:t>
                      </a:r>
                      <a:endParaRPr lang="en-US" sz="3600" dirty="0"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dirty="0" smtClean="0">
                          <a:cs typeface="Akhbar MT" pitchFamily="2" charset="-78"/>
                        </a:rPr>
                        <a:t>حديد</a:t>
                      </a:r>
                      <a:endParaRPr lang="en-US" sz="2000" b="1" dirty="0"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cs typeface="Akhbar MT" pitchFamily="2" charset="-78"/>
                        </a:rPr>
                        <a:t>بلاستيك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cs typeface="Akhbar MT" pitchFamily="2" charset="-78"/>
                        </a:rPr>
                        <a:t>ألومنيوم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cs typeface="Akhbar MT" pitchFamily="2" charset="-78"/>
                        </a:rPr>
                        <a:t>خشب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cs typeface="Akhbar MT" pitchFamily="2" charset="-78"/>
                        </a:rPr>
                        <a:t>نحاس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cs typeface="Akhbar MT" pitchFamily="2" charset="-78"/>
                        </a:rPr>
                        <a:t>ذهب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630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2800" b="1" kern="1200" dirty="0" smtClean="0">
                          <a:cs typeface="Akhbar MT" pitchFamily="2" charset="-78"/>
                        </a:rPr>
                        <a:t>قماش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134</Words>
  <Application>Microsoft Office PowerPoint</Application>
  <PresentationFormat>‫הצגה על המסך (4:3)</PresentationFormat>
  <Paragraphs>28</Paragraphs>
  <Slides>6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11" baseType="lpstr">
      <vt:lpstr>Akhbar MT</vt:lpstr>
      <vt:lpstr>Arial</vt:lpstr>
      <vt:lpstr>Calibri</vt:lpstr>
      <vt:lpstr>Times New Roman</vt:lpstr>
      <vt:lpstr>ערכת נושא Office</vt:lpstr>
      <vt:lpstr>מצגת של PowerPoint‏</vt:lpstr>
      <vt:lpstr>مواد موصلة للكهرباء ومواد عازلة للكهرباء</vt:lpstr>
      <vt:lpstr>مواد</vt:lpstr>
      <vt:lpstr>مواد موصلة للكهرباء المعادن</vt:lpstr>
      <vt:lpstr>مواد عازلة للكهرباء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2010</dc:creator>
  <cp:lastModifiedBy>user</cp:lastModifiedBy>
  <cp:revision>39</cp:revision>
  <dcterms:created xsi:type="dcterms:W3CDTF">2015-12-17T08:44:44Z</dcterms:created>
  <dcterms:modified xsi:type="dcterms:W3CDTF">2023-12-23T02:27:10Z</dcterms:modified>
</cp:coreProperties>
</file>