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74" r:id="rId2"/>
    <p:sldId id="324" r:id="rId3"/>
    <p:sldId id="260" r:id="rId4"/>
    <p:sldId id="325" r:id="rId5"/>
    <p:sldId id="270" r:id="rId6"/>
    <p:sldId id="271" r:id="rId7"/>
    <p:sldId id="326" r:id="rId8"/>
    <p:sldId id="330" r:id="rId9"/>
    <p:sldId id="327" r:id="rId10"/>
    <p:sldId id="273" r:id="rId11"/>
    <p:sldId id="328" r:id="rId12"/>
    <p:sldId id="276" r:id="rId13"/>
    <p:sldId id="277" r:id="rId14"/>
    <p:sldId id="329" r:id="rId15"/>
    <p:sldId id="279" r:id="rId16"/>
    <p:sldId id="282" r:id="rId17"/>
    <p:sldId id="280" r:id="rId18"/>
    <p:sldId id="283" r:id="rId19"/>
    <p:sldId id="284" r:id="rId20"/>
    <p:sldId id="285" r:id="rId21"/>
    <p:sldId id="287" r:id="rId22"/>
    <p:sldId id="288" r:id="rId23"/>
    <p:sldId id="331" r:id="rId24"/>
    <p:sldId id="334" r:id="rId25"/>
    <p:sldId id="337" r:id="rId2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8E7F147-EADF-4A92-93B8-BD38E1D6FDAE}" type="datetimeFigureOut">
              <a:rPr lang="he-IL" smtClean="0"/>
              <a:pPr/>
              <a:t>כ"ה/אלול/תש"פ</a:t>
            </a:fld>
            <a:endParaRPr lang="he-IL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1818F2-97E0-4579-85A3-0D109ADC491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085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18F2-97E0-4579-85A3-0D109ADC4914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18F2-97E0-4579-85A3-0D109ADC4914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50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5E1-A618-409E-B212-10D666B93A78}" type="datetimeFigureOut">
              <a:rPr lang="he-IL" smtClean="0"/>
              <a:pPr/>
              <a:t>כ"ה/אלול/תש"פ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E132-CA59-465A-A4F8-7BC26DFF7A4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88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5E1-A618-409E-B212-10D666B93A78}" type="datetimeFigureOut">
              <a:rPr lang="he-IL" smtClean="0"/>
              <a:pPr/>
              <a:t>כ"ה/אלול/תש"פ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E132-CA59-465A-A4F8-7BC26DFF7A4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230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5E1-A618-409E-B212-10D666B93A78}" type="datetimeFigureOut">
              <a:rPr lang="he-IL" smtClean="0"/>
              <a:pPr/>
              <a:t>כ"ה/אלול/תש"פ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E132-CA59-465A-A4F8-7BC26DFF7A4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822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5E1-A618-409E-B212-10D666B93A78}" type="datetimeFigureOut">
              <a:rPr lang="he-IL" smtClean="0"/>
              <a:pPr/>
              <a:t>כ"ה/אלול/תש"פ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E132-CA59-465A-A4F8-7BC26DFF7A4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993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5E1-A618-409E-B212-10D666B93A78}" type="datetimeFigureOut">
              <a:rPr lang="he-IL" smtClean="0"/>
              <a:pPr/>
              <a:t>כ"ה/אלול/תש"פ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E132-CA59-465A-A4F8-7BC26DFF7A4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215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5E1-A618-409E-B212-10D666B93A78}" type="datetimeFigureOut">
              <a:rPr lang="he-IL" smtClean="0"/>
              <a:pPr/>
              <a:t>כ"ה/אלול/תש"פ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E132-CA59-465A-A4F8-7BC26DFF7A4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798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5E1-A618-409E-B212-10D666B93A78}" type="datetimeFigureOut">
              <a:rPr lang="he-IL" smtClean="0"/>
              <a:pPr/>
              <a:t>כ"ה/אלול/תש"פ</a:t>
            </a:fld>
            <a:endParaRPr lang="he-IL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E132-CA59-465A-A4F8-7BC26DFF7A4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628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5E1-A618-409E-B212-10D666B93A78}" type="datetimeFigureOut">
              <a:rPr lang="he-IL" smtClean="0"/>
              <a:pPr/>
              <a:t>כ"ה/אלול/תש"פ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E132-CA59-465A-A4F8-7BC26DFF7A4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981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5E1-A618-409E-B212-10D666B93A78}" type="datetimeFigureOut">
              <a:rPr lang="he-IL" smtClean="0"/>
              <a:pPr/>
              <a:t>כ"ה/אלול/תש"פ</a:t>
            </a:fld>
            <a:endParaRPr lang="he-IL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E132-CA59-465A-A4F8-7BC26DFF7A4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496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5E1-A618-409E-B212-10D666B93A78}" type="datetimeFigureOut">
              <a:rPr lang="he-IL" smtClean="0"/>
              <a:pPr/>
              <a:t>כ"ה/אלול/תש"פ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E132-CA59-465A-A4F8-7BC26DFF7A4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310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E5E1-A618-409E-B212-10D666B93A78}" type="datetimeFigureOut">
              <a:rPr lang="he-IL" smtClean="0"/>
              <a:pPr/>
              <a:t>כ"ה/אלול/תש"פ</a:t>
            </a:fld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E132-CA59-465A-A4F8-7BC26DFF7A4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45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he-IL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5E5E1-A618-409E-B212-10D666B93A78}" type="datetimeFigureOut">
              <a:rPr lang="he-IL" smtClean="0"/>
              <a:pPr/>
              <a:t>כ"ה/אלול/תש"פ</a:t>
            </a:fld>
            <a:endParaRPr lang="he-IL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E132-CA59-465A-A4F8-7BC26DFF7A4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767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Arabic\Videos\RealPlayer%20Downloads\&#1578;&#1593;&#1585;&#1610;&#1601;%20&#1575;&#1604;&#1606;&#1601;&#1591;%20&#1608;%20&#1605;&#1585;&#1575;&#1581;&#1604;%20&#1593;&#1605;&#1604;&#1610;&#1577;%20&#1575;&#1604;&#1578;&#1606;&#1602;&#1610;&#1576;%20&#1593;&#1606;&#1607;%20-%20YouTube.flv" TargetMode="External"/><Relationship Id="rId5" Type="http://schemas.openxmlformats.org/officeDocument/2006/relationships/hyperlink" Target="http://www.youtube.com/watch?v=xsVrmE48dtY" TargetMode="Externa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wV0p6bBfGkM" TargetMode="External"/><Relationship Id="rId4" Type="http://schemas.openxmlformats.org/officeDocument/2006/relationships/hyperlink" Target="file:///C:\Users\Arabic\Videos\RealPlayer%20Downloads\&#1575;&#1604;&#1601;&#1581;&#1605;%20&#1575;&#1604;&#1581;&#1580;&#1585;&#1610;%20&#1608;&#1605;&#1582;&#1575;&#1591;&#1585;&#1607;%20-%20YouTube.fl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835696" y="2132856"/>
            <a:ext cx="5472608" cy="230425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مصادر الطاقة</a:t>
            </a:r>
            <a:endParaRPr lang="he-IL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7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ar-S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ايجابيات</a:t>
            </a:r>
            <a:endParaRPr lang="ar-SA" sz="6600" dirty="0" smtClean="0"/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مصدر طاقة لا ينفذ لأن كمية الطاقة لا تقل.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مصدر الطاقة غير ملوث للبيئة بل على العكس فإن استغلالها يقلل من استغلال مصادر أخرى ملوثة.</a:t>
            </a:r>
          </a:p>
          <a:p>
            <a:pPr marL="0" indent="0">
              <a:buNone/>
            </a:pPr>
            <a:endParaRPr lang="ar-SA" dirty="0"/>
          </a:p>
          <a:p>
            <a:r>
              <a:rPr lang="ar-SA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سلبيات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استغلال الطاقة من الشمس يحتاج إلى معدّات وأجهزة ثمينة جدا.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استغلال الطاقة من الشمس يحتاج إلى مساحات واسعة من الأرض لنشر ألواح زجاجية ذات مساحة كبيرة.</a:t>
            </a:r>
            <a:endParaRPr lang="he-IL" dirty="0"/>
          </a:p>
        </p:txBody>
      </p:sp>
      <p:pic>
        <p:nvPicPr>
          <p:cNvPr id="2050" name="Picture 2" descr="C:\Users\Arabic\Desktop\105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2275616" cy="166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613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kotarimagesstg.cet.ac.il/CropDownload.ashx?gPageToken=85a3403f-3918-4544-a906-f2cedae14719&amp;v=10&amp;nSizeStep=7&amp;nTop=547&amp;nLeft=170&amp;nWidth=714&amp;nHeight=2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7"/>
            <a:ext cx="7800982" cy="3026433"/>
          </a:xfrm>
          <a:prstGeom prst="rect">
            <a:avLst/>
          </a:prstGeom>
          <a:noFill/>
        </p:spPr>
      </p:pic>
      <p:pic>
        <p:nvPicPr>
          <p:cNvPr id="3" name="Picture 2" descr="C:\Users\Arabic\Desktop\532156e8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357562"/>
            <a:ext cx="3643338" cy="325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rabic\Desktop\00489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357562"/>
            <a:ext cx="3569949" cy="32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71800" y="1772816"/>
            <a:ext cx="5925344" cy="4525963"/>
          </a:xfrm>
        </p:spPr>
        <p:txBody>
          <a:bodyPr>
            <a:normAutofit fontScale="92500" lnSpcReduction="10000"/>
          </a:bodyPr>
          <a:lstStyle/>
          <a:p>
            <a:r>
              <a:rPr lang="ar-SA" dirty="0" smtClean="0"/>
              <a:t>عبارة عن هواء متحرك أي طاقة حركية.</a:t>
            </a:r>
          </a:p>
          <a:p>
            <a:pPr marL="0" indent="0">
              <a:buNone/>
            </a:pPr>
            <a:endParaRPr lang="ar-SA" dirty="0" smtClean="0"/>
          </a:p>
          <a:p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استغلال الطاقة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التي في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الرياح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في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الماضي: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dirty="0"/>
              <a:t>تحريك </a:t>
            </a:r>
            <a:r>
              <a:rPr lang="ar-SA" dirty="0" smtClean="0"/>
              <a:t>السفن الشراعية، </a:t>
            </a:r>
            <a:r>
              <a:rPr lang="ar-SA" dirty="0"/>
              <a:t>نشل </a:t>
            </a:r>
            <a:r>
              <a:rPr lang="ar-SA" dirty="0" smtClean="0"/>
              <a:t>المياه </a:t>
            </a:r>
            <a:r>
              <a:rPr lang="ar-SA" dirty="0"/>
              <a:t>من </a:t>
            </a:r>
            <a:r>
              <a:rPr lang="ar-SA" dirty="0" smtClean="0"/>
              <a:t>الآبار، </a:t>
            </a:r>
            <a:r>
              <a:rPr lang="ar-SA" dirty="0"/>
              <a:t>قطع </a:t>
            </a:r>
            <a:r>
              <a:rPr lang="ar-SA" dirty="0" smtClean="0"/>
              <a:t>الأشجار، تدوير طواحين القمح.</a:t>
            </a:r>
          </a:p>
          <a:p>
            <a:pPr marL="0" indent="0">
              <a:buNone/>
            </a:pPr>
            <a:endParaRPr lang="ar-SA" dirty="0" smtClean="0"/>
          </a:p>
          <a:p>
            <a:r>
              <a:rPr lang="ar-SA" dirty="0" smtClean="0"/>
              <a:t>اليوم يستغل الانسان الطاقة التي في الرياح لتدوير عجل الطوربينا الذي يؤدي الى انتاج الكهرباء.</a:t>
            </a:r>
            <a:endParaRPr lang="he-IL" dirty="0"/>
          </a:p>
        </p:txBody>
      </p:sp>
      <p:sp>
        <p:nvSpPr>
          <p:cNvPr id="4" name="مخطط انسيابي: تخزين داخلي 3"/>
          <p:cNvSpPr/>
          <p:nvPr/>
        </p:nvSpPr>
        <p:spPr>
          <a:xfrm>
            <a:off x="1619672" y="260648"/>
            <a:ext cx="6336704" cy="1224136"/>
          </a:xfrm>
          <a:prstGeom prst="flowChartInternalStora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الرياح</a:t>
            </a:r>
            <a:endParaRPr lang="he-IL" sz="9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Arabic\Desktop\532156e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25202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r"/>
            <a:r>
              <a:rPr lang="ar-SA" sz="6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ايجابيات</a:t>
            </a:r>
            <a:endParaRPr lang="he-IL" sz="6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ar-SA" sz="4700" dirty="0"/>
              <a:t>مصدر طاقة متجدد، أي أن استغلال الطاقة الحركية لا يقلل من سرعة الرياح.</a:t>
            </a:r>
          </a:p>
          <a:p>
            <a:r>
              <a:rPr lang="ar-SA" sz="4700" dirty="0"/>
              <a:t>الطاقة التي في الرياح غير مكلفة.</a:t>
            </a:r>
          </a:p>
          <a:p>
            <a:r>
              <a:rPr lang="ar-SA" sz="4700" dirty="0"/>
              <a:t>الرياح في فصل الشتاء تكون سريعة، الطلب على الكهرباء يزداد في هذا الفصل لذا يمكن استغلالها جيدا.</a:t>
            </a:r>
          </a:p>
          <a:p>
            <a:endParaRPr lang="ar-SA" dirty="0"/>
          </a:p>
          <a:p>
            <a:pPr marL="0" indent="0">
              <a:buNone/>
            </a:pPr>
            <a:r>
              <a:rPr lang="ar-SA" sz="7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سلبيات</a:t>
            </a:r>
          </a:p>
          <a:p>
            <a:r>
              <a:rPr lang="ar-SA" sz="4800" dirty="0"/>
              <a:t>بناء طوربينا مكلف.</a:t>
            </a:r>
          </a:p>
          <a:p>
            <a:r>
              <a:rPr lang="ar-SA" sz="4800" dirty="0"/>
              <a:t>لإنتاج كهرباء يجب بناء اكثر من طوربينا وهذا يشوّه المنظر.</a:t>
            </a:r>
          </a:p>
          <a:p>
            <a:r>
              <a:rPr lang="ar-SA" sz="4700" dirty="0"/>
              <a:t>كمية الكهرباء الناتجة تتأثر بسرعة الرياح، المشكلة أن سرعة الرياح تتغير من مكان إلى مكان ومن ساعة إلى ساعة.</a:t>
            </a:r>
          </a:p>
          <a:p>
            <a:r>
              <a:rPr lang="ar-SA" sz="4700" dirty="0"/>
              <a:t>بناء طوربينا عالية تؤثر على الطيور المهاجرة وقد يؤدي إلى قتلها.</a:t>
            </a:r>
            <a:endParaRPr lang="he-IL" sz="4700" dirty="0"/>
          </a:p>
        </p:txBody>
      </p:sp>
      <p:pic>
        <p:nvPicPr>
          <p:cNvPr id="1026" name="Picture 2" descr="C:\Users\Arabic\Desktop\00489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93580"/>
            <a:ext cx="2355503" cy="16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9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kotarimagesstg.cet.ac.il/CropDownload.ashx?gPageToken=ffcb1601-f5d7-47df-b4ff-06d66471e6c8&amp;v=10&amp;nSizeStep=7&amp;nTop=73&amp;nLeft=191&amp;nWidth=724&amp;nHeight=5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967670" cy="5931732"/>
          </a:xfrm>
          <a:prstGeom prst="rect">
            <a:avLst/>
          </a:prstGeom>
          <a:noFill/>
        </p:spPr>
      </p:pic>
      <p:pic>
        <p:nvPicPr>
          <p:cNvPr id="4" name="Picture 10" descr="j04063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071810"/>
            <a:ext cx="1350354" cy="106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j04119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143248"/>
            <a:ext cx="1552979" cy="106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فرعي 6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7952928" cy="4464496"/>
          </a:xfrm>
        </p:spPr>
        <p:txBody>
          <a:bodyPr>
            <a:noAutofit/>
          </a:bodyPr>
          <a:lstStyle/>
          <a:p>
            <a:pPr algn="r"/>
            <a:r>
              <a:rPr lang="ar-SA" dirty="0">
                <a:solidFill>
                  <a:schemeClr val="tx1"/>
                </a:solidFill>
              </a:rPr>
              <a:t>النفط الخام ه</a:t>
            </a:r>
            <a:r>
              <a:rPr lang="ar-SA" dirty="0" smtClean="0">
                <a:solidFill>
                  <a:schemeClr val="tx1"/>
                </a:solidFill>
              </a:rPr>
              <a:t>و </a:t>
            </a:r>
            <a:r>
              <a:rPr lang="ar-SA" dirty="0">
                <a:solidFill>
                  <a:schemeClr val="tx1"/>
                </a:solidFill>
              </a:rPr>
              <a:t>خليط من </a:t>
            </a:r>
            <a:r>
              <a:rPr lang="ar-SA" dirty="0" smtClean="0">
                <a:solidFill>
                  <a:schemeClr val="tx1"/>
                </a:solidFill>
              </a:rPr>
              <a:t>المواد </a:t>
            </a:r>
            <a:r>
              <a:rPr lang="ar-SA" dirty="0">
                <a:solidFill>
                  <a:schemeClr val="tx1"/>
                </a:solidFill>
              </a:rPr>
              <a:t>السوداء اللزجة </a:t>
            </a:r>
            <a:r>
              <a:rPr lang="ar-SA" dirty="0" smtClean="0">
                <a:solidFill>
                  <a:schemeClr val="tx1"/>
                </a:solidFill>
              </a:rPr>
              <a:t>تشبه </a:t>
            </a:r>
            <a:r>
              <a:rPr lang="ar-SA" dirty="0">
                <a:solidFill>
                  <a:schemeClr val="tx1"/>
                </a:solidFill>
              </a:rPr>
              <a:t>الزيت ذات رائحة خاصة</a:t>
            </a:r>
            <a:r>
              <a:rPr lang="ar-SA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ar-SA" dirty="0" smtClean="0">
                <a:solidFill>
                  <a:schemeClr val="tx1"/>
                </a:solidFill>
              </a:rPr>
              <a:t>يتواجد النفط داخل الأرض بعد أن تكون في الماضي البعيد من كائنات بحرية. يكون عادة النفط بين الصخور ولذا يدعى بترول أي زيت الصخور.</a:t>
            </a:r>
          </a:p>
          <a:p>
            <a:pPr algn="r"/>
            <a:r>
              <a:rPr lang="ar-SA" dirty="0" smtClean="0">
                <a:solidFill>
                  <a:schemeClr val="tx1"/>
                </a:solidFill>
              </a:rPr>
              <a:t>يمكن تكرير النفط للحصول على مواد وقود ومواد اخرى للصناعة.</a:t>
            </a:r>
          </a:p>
        </p:txBody>
      </p:sp>
      <p:sp>
        <p:nvSpPr>
          <p:cNvPr id="8" name="مخطط انسيابي: تخزين داخلي 7"/>
          <p:cNvSpPr/>
          <p:nvPr/>
        </p:nvSpPr>
        <p:spPr>
          <a:xfrm>
            <a:off x="755576" y="332656"/>
            <a:ext cx="7848872" cy="1440160"/>
          </a:xfrm>
          <a:prstGeom prst="flowChartInternalStora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مواد الوقود: النفط الخام، الخشب والفحم الحجري</a:t>
            </a:r>
            <a:endParaRPr lang="he-IL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96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 descr="عمودي ضيق"/>
          <p:cNvSpPr>
            <a:spLocks noChangeArrowheads="1" noChangeShapeType="1" noTextEdit="1"/>
          </p:cNvSpPr>
          <p:nvPr/>
        </p:nvSpPr>
        <p:spPr bwMode="auto">
          <a:xfrm>
            <a:off x="2736057" y="260350"/>
            <a:ext cx="3852168" cy="100841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ar-SA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النفط</a:t>
            </a:r>
            <a:r>
              <a:rPr lang="ar-SA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الخام</a:t>
            </a:r>
            <a:endParaRPr lang="he-IL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47813" y="2060575"/>
            <a:ext cx="6192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755650" y="1412875"/>
            <a:ext cx="748875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2400" dirty="0">
                <a:latin typeface="+mn-lt"/>
                <a:cs typeface="+mn-cs"/>
              </a:rPr>
              <a:t>النفط هو مورد غير متجدد ، وهو أحد أهم الموارد الطبيعية في حياتنا لأجل استعمالاته الهامة والاساسية.. فالنفط هو المصدر الاساسي لمواد الوقود  التي لا نستطيع الاستغناء عنها  والتي نحتاجها لعملين رئيسيين :</a:t>
            </a:r>
          </a:p>
          <a:p>
            <a:pPr eaLnBrk="1" hangingPunct="1">
              <a:spcBef>
                <a:spcPct val="50000"/>
              </a:spcBef>
            </a:pPr>
            <a:r>
              <a:rPr lang="ar-SA" sz="2400" b="1" dirty="0"/>
              <a:t>1- تشغيل وسائل النقل المختلفة </a:t>
            </a:r>
          </a:p>
          <a:p>
            <a:pPr eaLnBrk="1" hangingPunct="1">
              <a:spcBef>
                <a:spcPct val="50000"/>
              </a:spcBef>
            </a:pPr>
            <a:endParaRPr lang="ar-SA" sz="2400" b="1" dirty="0"/>
          </a:p>
          <a:p>
            <a:pPr eaLnBrk="1" hangingPunct="1">
              <a:spcBef>
                <a:spcPct val="50000"/>
              </a:spcBef>
            </a:pPr>
            <a:endParaRPr lang="ar-SA" sz="2400" b="1" dirty="0" smtClean="0"/>
          </a:p>
          <a:p>
            <a:pPr eaLnBrk="1" hangingPunct="1">
              <a:spcBef>
                <a:spcPct val="50000"/>
              </a:spcBef>
            </a:pPr>
            <a:endParaRPr lang="ar-SA" sz="2400" b="1" dirty="0"/>
          </a:p>
          <a:p>
            <a:pPr eaLnBrk="1" hangingPunct="1">
              <a:spcBef>
                <a:spcPct val="50000"/>
              </a:spcBef>
            </a:pPr>
            <a:r>
              <a:rPr lang="ar-SA" sz="2400" b="1" dirty="0"/>
              <a:t>- توليد الطاقة الكهربائية </a:t>
            </a:r>
          </a:p>
          <a:p>
            <a:pPr eaLnBrk="1" hangingPunct="1">
              <a:spcBef>
                <a:spcPct val="50000"/>
              </a:spcBef>
            </a:pPr>
            <a:endParaRPr lang="ar-SA" sz="2400" b="1" dirty="0"/>
          </a:p>
          <a:p>
            <a:pPr eaLnBrk="1" hangingPunct="1">
              <a:spcBef>
                <a:spcPct val="50000"/>
              </a:spcBef>
            </a:pPr>
            <a:r>
              <a:rPr lang="ar-SA" sz="2400" b="1" dirty="0"/>
              <a:t>واستعمالات اخرى عديدة للنفط...</a:t>
            </a:r>
            <a:endParaRPr lang="en-US" sz="2400" b="1" dirty="0"/>
          </a:p>
        </p:txBody>
      </p:sp>
      <p:pic>
        <p:nvPicPr>
          <p:cNvPr id="9221" name="Picture 9" descr="j028285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12034"/>
            <a:ext cx="1641902" cy="98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j04063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54" y="3017068"/>
            <a:ext cx="1532170" cy="120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j04119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17068"/>
            <a:ext cx="1971177" cy="134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359570" y="5680045"/>
            <a:ext cx="2376487" cy="85883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u="sng" dirty="0">
                <a:solidFill>
                  <a:schemeClr val="tx1"/>
                </a:solidFill>
                <a:hlinkClick r:id="rId5"/>
              </a:rPr>
              <a:t>النفط</a:t>
            </a:r>
            <a:endParaRPr lang="he-IL" sz="4400" b="1" u="sng" dirty="0">
              <a:solidFill>
                <a:schemeClr val="tx1"/>
              </a:solidFill>
            </a:endParaRPr>
          </a:p>
        </p:txBody>
      </p:sp>
      <p:sp>
        <p:nvSpPr>
          <p:cNvPr id="3" name="زر إجراء: فيلم 2">
            <a:hlinkClick r:id="rId6" action="ppaction://hlinkfile" highlightClick="1"/>
          </p:cNvPr>
          <p:cNvSpPr/>
          <p:nvPr/>
        </p:nvSpPr>
        <p:spPr>
          <a:xfrm>
            <a:off x="2987627" y="6096889"/>
            <a:ext cx="1008112" cy="50405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40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025352"/>
            <a:ext cx="8435280" cy="5832648"/>
          </a:xfrm>
        </p:spPr>
        <p:txBody>
          <a:bodyPr>
            <a:normAutofit/>
          </a:bodyPr>
          <a:lstStyle/>
          <a:p>
            <a:r>
              <a:rPr lang="ar-SA" dirty="0"/>
              <a:t>عند حرق مواد الوقود (كاز، سولار، بنزين، كيروسين ومازوت) تنطلق حرارة وضوء.</a:t>
            </a:r>
          </a:p>
          <a:p>
            <a:r>
              <a:rPr lang="ar-SA" dirty="0"/>
              <a:t>استعمل الانسان مواد الوقود في الماضي للطبخ والإنارة أما اليوم فإنها تستعمل للتدفئةـ للطبخ، في الصناعة، تحريك وسائل النقل وإنتاج الكهرباء.</a:t>
            </a:r>
          </a:p>
          <a:p>
            <a:r>
              <a:rPr lang="ar-SA" dirty="0"/>
              <a:t>يمكن استعمال مواد الوقود في كل مكان ومتى نشاء ويمكن خزنها ايضا.</a:t>
            </a:r>
          </a:p>
          <a:p>
            <a:r>
              <a:rPr lang="ar-SA" dirty="0"/>
              <a:t>حرق مواد الوقود يلوّث البيئة.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4157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ar-SA" dirty="0"/>
              <a:t>الخشب: يبعث الخشب عند حرقه حرارة </a:t>
            </a:r>
            <a:r>
              <a:rPr lang="ar-SA" dirty="0" smtClean="0"/>
              <a:t>عالية، </a:t>
            </a:r>
            <a:r>
              <a:rPr lang="ar-SA" dirty="0"/>
              <a:t>لكنه ملوث للبيئة لأنه يحتوي على مواد عضوية التي تنتج الرماد بعد حرقه.</a:t>
            </a:r>
          </a:p>
          <a:p>
            <a:r>
              <a:rPr lang="ar-SA" dirty="0"/>
              <a:t>الرماد لا يشتعل لذا فإنه يتراكم كمادة نفايات ملوثة ومقلقة .</a:t>
            </a:r>
          </a:p>
          <a:p>
            <a:r>
              <a:rPr lang="ar-SA" dirty="0"/>
              <a:t>ينتج </a:t>
            </a:r>
            <a:r>
              <a:rPr lang="ar-SA" dirty="0" smtClean="0"/>
              <a:t>الخشب دخان </a:t>
            </a:r>
            <a:r>
              <a:rPr lang="ar-SA" dirty="0"/>
              <a:t>وغازات مثل ثاني اوكسيد </a:t>
            </a:r>
            <a:r>
              <a:rPr lang="ar-SA" dirty="0" smtClean="0"/>
              <a:t>الكربون.</a:t>
            </a: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WordArt 4" descr="عمودي ضيق"/>
          <p:cNvSpPr>
            <a:spLocks noChangeArrowheads="1" noChangeShapeType="1" noTextEdit="1"/>
          </p:cNvSpPr>
          <p:nvPr/>
        </p:nvSpPr>
        <p:spPr bwMode="auto">
          <a:xfrm>
            <a:off x="2736057" y="260350"/>
            <a:ext cx="3852168" cy="100841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ar-SA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الخشب</a:t>
            </a:r>
            <a:endParaRPr lang="he-IL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6" name="Picture 2" descr="C:\Users\Arabic\Desktop\q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95544"/>
            <a:ext cx="3289548" cy="353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04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ar-SA" b="1" dirty="0"/>
              <a:t>الفحم الحجري</a:t>
            </a:r>
            <a:r>
              <a:rPr lang="ar-SA" dirty="0"/>
              <a:t> صخر أسود أو بني اللون قابل للاشتعال والاحتراق. </a:t>
            </a:r>
            <a:endParaRPr lang="ar-SA" dirty="0" smtClean="0"/>
          </a:p>
          <a:p>
            <a:r>
              <a:rPr lang="ar-SA" dirty="0" smtClean="0"/>
              <a:t>تكوّن </a:t>
            </a:r>
            <a:r>
              <a:rPr lang="ar-SA" dirty="0"/>
              <a:t>الفحم الحجري من بقايا نباتات ماتت ودفنت </a:t>
            </a:r>
            <a:r>
              <a:rPr lang="ar-SA" dirty="0" smtClean="0"/>
              <a:t>قبل مليون إلى 4 مليون عام.</a:t>
            </a:r>
          </a:p>
          <a:p>
            <a:r>
              <a:rPr lang="ar-SA" dirty="0" smtClean="0"/>
              <a:t>عند </a:t>
            </a:r>
            <a:r>
              <a:rPr lang="ar-SA" dirty="0"/>
              <a:t>احتراق الفحم الحجري فإنه يعطي طاقة على شكل حرارة. ويمكن استعمال الحرارة الصادرة عن احتراق الفحم الحجري في تدفئة المنازل، </a:t>
            </a:r>
            <a:r>
              <a:rPr lang="ar-SA" dirty="0" smtClean="0"/>
              <a:t>والاستخدام </a:t>
            </a:r>
            <a:r>
              <a:rPr lang="ar-SA" dirty="0"/>
              <a:t>الأساسي اليوم لهذه الطاقة هو في إنتاج الكهرباء. </a:t>
            </a:r>
            <a:endParaRPr lang="ar-SA" dirty="0" smtClean="0"/>
          </a:p>
          <a:p>
            <a:pPr marL="0" indent="0">
              <a:buNone/>
            </a:pPr>
            <a:r>
              <a:rPr lang="ar-SA" dirty="0" smtClean="0"/>
              <a:t>وتعطي </a:t>
            </a:r>
            <a:r>
              <a:rPr lang="ar-SA" dirty="0"/>
              <a:t>محطات إنتاج الكهرباء باحتراق الفحم الحجري ثلثي الكهرباء المستهلكة في العالم. </a:t>
            </a:r>
            <a:endParaRPr lang="he-IL" dirty="0"/>
          </a:p>
        </p:txBody>
      </p:sp>
      <p:sp>
        <p:nvSpPr>
          <p:cNvPr id="4" name="WordArt 4" descr="عمودي ضيق"/>
          <p:cNvSpPr>
            <a:spLocks noChangeArrowheads="1" noChangeShapeType="1" noTextEdit="1"/>
          </p:cNvSpPr>
          <p:nvPr/>
        </p:nvSpPr>
        <p:spPr bwMode="auto">
          <a:xfrm>
            <a:off x="3779912" y="164535"/>
            <a:ext cx="4680519" cy="115242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ar-SA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الفحم</a:t>
            </a:r>
            <a:r>
              <a:rPr lang="ar-SA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الحجري</a:t>
            </a:r>
            <a:endParaRPr lang="he-IL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6" name="Picture 2" descr="C:\Users\Arabic\Desktop\570486_174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4646"/>
            <a:ext cx="2581316" cy="12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زر إجراء: فيلم 1">
            <a:hlinkClick r:id="rId4" action="ppaction://hlinkfile" highlightClick="1"/>
          </p:cNvPr>
          <p:cNvSpPr/>
          <p:nvPr/>
        </p:nvSpPr>
        <p:spPr>
          <a:xfrm>
            <a:off x="488431" y="6026748"/>
            <a:ext cx="1717220" cy="648072"/>
          </a:xfrm>
          <a:prstGeom prst="actionButtonMovi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مربع نص 4"/>
          <p:cNvSpPr txBox="1"/>
          <p:nvPr/>
        </p:nvSpPr>
        <p:spPr>
          <a:xfrm>
            <a:off x="2205651" y="6194930"/>
            <a:ext cx="25823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hlinkClick r:id="rId5"/>
              </a:rPr>
              <a:t>الفحم الحجري ومخاطره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11036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kotarimagesstg.cet.ac.il/CropDownload.ashx?gPageToken=bbdef45a-8dea-4577-b53b-7a424db292c1&amp;v=10&amp;nSizeStep=4&amp;nTop=192&amp;nLeft=0&amp;nWidth=640&amp;nHeight=5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429684" cy="6052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ar-SA" dirty="0" smtClean="0"/>
              <a:t>هي </a:t>
            </a:r>
            <a:r>
              <a:rPr lang="ar-SA" dirty="0"/>
              <a:t>الطاقة المستمدة من حركة المياه المستمرة والتي لا يمكن ان تنفد. وهي من أهم مصادر الطاقة </a:t>
            </a:r>
            <a:r>
              <a:rPr lang="ar-SA" dirty="0" smtClean="0"/>
              <a:t>المتجددة. </a:t>
            </a:r>
            <a:r>
              <a:rPr lang="ar-SA" dirty="0"/>
              <a:t>ل</a:t>
            </a:r>
            <a:r>
              <a:rPr lang="ar-SA" dirty="0" smtClean="0"/>
              <a:t>قد </a:t>
            </a:r>
            <a:r>
              <a:rPr lang="ar-SA" dirty="0"/>
              <a:t>كان استخدام الطاقة المائية قبل أنتشار توفر الطاقة الكهربائية التجارية، وذلك في الري وطحن الحبوب، وصناعة </a:t>
            </a:r>
            <a:r>
              <a:rPr lang="ar-SA" dirty="0" smtClean="0"/>
              <a:t>النسيج.</a:t>
            </a:r>
            <a:endParaRPr lang="ar-SA" dirty="0"/>
          </a:p>
          <a:p>
            <a:pPr marL="0" indent="0">
              <a:buNone/>
            </a:pPr>
            <a:endParaRPr lang="ar-SA" dirty="0"/>
          </a:p>
          <a:p>
            <a:r>
              <a:rPr lang="ar-SA" dirty="0" smtClean="0"/>
              <a:t>اليوم يعتبر </a:t>
            </a:r>
            <a:r>
              <a:rPr lang="ar-SA" dirty="0"/>
              <a:t>أهم استخدامات الطاقة المائية هو توليد الطاقة الكهربائية، مما يوفر الطاقة المنخفضة التكلفة حتى لو استخدمت في الأماكن البعيدة من المجرى المائي.</a:t>
            </a:r>
          </a:p>
          <a:p>
            <a:endParaRPr lang="he-IL" dirty="0"/>
          </a:p>
        </p:txBody>
      </p:sp>
      <p:sp>
        <p:nvSpPr>
          <p:cNvPr id="4" name="مخطط انسيابي: تخزين داخلي 3"/>
          <p:cNvSpPr/>
          <p:nvPr/>
        </p:nvSpPr>
        <p:spPr>
          <a:xfrm>
            <a:off x="1619672" y="260648"/>
            <a:ext cx="6336704" cy="1224136"/>
          </a:xfrm>
          <a:prstGeom prst="flowChartInternalStora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طاقة جريان الماء</a:t>
            </a:r>
            <a:endParaRPr lang="he-IL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أي أشكال الطاقة نستعملها لتنفيذ الأعمال التالية:</a:t>
            </a:r>
            <a:endParaRPr lang="he-IL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289922"/>
              </p:ext>
            </p:extLst>
          </p:nvPr>
        </p:nvGraphicFramePr>
        <p:xfrm>
          <a:off x="539550" y="1397000"/>
          <a:ext cx="8208914" cy="5248338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349666"/>
                <a:gridCol w="1109162"/>
                <a:gridCol w="1149636"/>
                <a:gridCol w="1104468"/>
                <a:gridCol w="1149638"/>
                <a:gridCol w="946812"/>
                <a:gridCol w="1399532"/>
              </a:tblGrid>
              <a:tr h="64104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طاقة  الشمس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الطاقة التي في العضلات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طاقة الرياح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طاقة جريان الماء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طاقة مواد الوقود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الطاقة الكهربائية</a:t>
                      </a:r>
                      <a:endParaRPr lang="he-IL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للإنارة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لقطع</a:t>
                      </a:r>
                      <a:r>
                        <a:rPr lang="ar-SA" sz="2000" b="1" baseline="0" dirty="0" smtClean="0"/>
                        <a:t> شارع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للتدفئة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للصعود على جبل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لطحن</a:t>
                      </a:r>
                      <a:r>
                        <a:rPr lang="ar-SA" sz="2000" b="1" baseline="0" dirty="0" smtClean="0"/>
                        <a:t> قمح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لتسخين الماء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641043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 smtClean="0"/>
                        <a:t>لتجفيف الغسيل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1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836712"/>
            <a:ext cx="8507288" cy="4525963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وفق المعلومات المنظمة في الجدول سجّلوا صحيح</a:t>
            </a:r>
            <a:r>
              <a:rPr lang="he-IL" b="1" dirty="0" smtClean="0">
                <a:solidFill>
                  <a:srgbClr val="FF0000"/>
                </a:solidFill>
              </a:rPr>
              <a:t>/ </a:t>
            </a:r>
            <a:r>
              <a:rPr lang="ar-SA" b="1" dirty="0" smtClean="0">
                <a:solidFill>
                  <a:srgbClr val="FF0000"/>
                </a:solidFill>
              </a:rPr>
              <a:t>غير صحيح بجانب الجمل التالية:</a:t>
            </a:r>
          </a:p>
          <a:p>
            <a:r>
              <a:rPr lang="ar-SA" dirty="0" smtClean="0"/>
              <a:t>يمكن تنفيذ كل فعالية بواسطة شكل واحد للطاقة فقط. _____</a:t>
            </a:r>
          </a:p>
          <a:p>
            <a:r>
              <a:rPr lang="ar-SA" dirty="0" smtClean="0"/>
              <a:t>يمكن تنفيذ فعاليات مختلفة بذات الشكل من الطاقة. ______</a:t>
            </a:r>
          </a:p>
          <a:p>
            <a:r>
              <a:rPr lang="ar-SA" dirty="0"/>
              <a:t> </a:t>
            </a:r>
            <a:r>
              <a:rPr lang="ar-SA" dirty="0" smtClean="0"/>
              <a:t>يمكن تنفيذ فعاليات كثيرة بواسطة الكهرباء. ______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20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2786050" y="214290"/>
            <a:ext cx="4071966" cy="93978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4800" b="1" dirty="0" smtClean="0">
                <a:cs typeface="Akhbar MT" pitchFamily="2" charset="-78"/>
              </a:rPr>
              <a:t>مصادر الطاقة</a:t>
            </a:r>
            <a:endParaRPr lang="en-US" sz="4800" b="1" dirty="0">
              <a:cs typeface="Akhbar MT" pitchFamily="2" charset="-78"/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285720" y="1285860"/>
            <a:ext cx="8543956" cy="5357850"/>
          </a:xfrm>
        </p:spPr>
        <p:txBody>
          <a:bodyPr>
            <a:normAutofit fontScale="92500"/>
          </a:bodyPr>
          <a:lstStyle/>
          <a:p>
            <a:r>
              <a:rPr lang="ar-SA" b="1" dirty="0" smtClean="0">
                <a:solidFill>
                  <a:srgbClr val="FF0000"/>
                </a:solidFill>
                <a:cs typeface="Akhbar MT" pitchFamily="2" charset="-78"/>
              </a:rPr>
              <a:t>طاقة الشمس: </a:t>
            </a:r>
            <a:r>
              <a:rPr lang="ar-SA" sz="2800" dirty="0" smtClean="0">
                <a:cs typeface="Akhbar MT" pitchFamily="2" charset="-78"/>
              </a:rPr>
              <a:t>مصدر طاقة لا ينفذ وغير ملوث للبيئة،استغلالها يحتاج إلى معدّات وأجهزة ثمينة جدا، كما أنه يحتاج إلى مساحات واسعة من الأرض.</a:t>
            </a:r>
            <a:endParaRPr lang="ar-SA" dirty="0" smtClean="0"/>
          </a:p>
          <a:p>
            <a:r>
              <a:rPr lang="ar-SA" b="1" dirty="0" smtClean="0">
                <a:solidFill>
                  <a:srgbClr val="FF0000"/>
                </a:solidFill>
                <a:cs typeface="Akhbar MT" pitchFamily="2" charset="-78"/>
              </a:rPr>
              <a:t>طاقة الرياح:</a:t>
            </a:r>
            <a:r>
              <a:rPr lang="ar-SA" sz="2800" dirty="0" smtClean="0">
                <a:cs typeface="Akhbar MT" pitchFamily="2" charset="-78"/>
              </a:rPr>
              <a:t>مصدر طاقة متجدد، تكون سريعة في الشتاء لذا يمكن استغلالها جيدا في هذا الفصل. من سلبياتها أن بناء طوربينا مكلف، يشوّه المنظر. ويسبب قتل الطيور المهاجرة.</a:t>
            </a:r>
            <a:endParaRPr lang="ar-SA" b="1" dirty="0" smtClean="0">
              <a:solidFill>
                <a:srgbClr val="FF0000"/>
              </a:solidFill>
              <a:cs typeface="Akhbar MT" pitchFamily="2" charset="-78"/>
            </a:endParaRPr>
          </a:p>
          <a:p>
            <a:r>
              <a:rPr lang="ar-SA" b="1" dirty="0" smtClean="0">
                <a:solidFill>
                  <a:srgbClr val="FF0000"/>
                </a:solidFill>
                <a:cs typeface="Akhbar MT" pitchFamily="2" charset="-78"/>
              </a:rPr>
              <a:t>طاقة جريان الماء:</a:t>
            </a:r>
            <a:r>
              <a:rPr lang="ar-SA" sz="2900" dirty="0" smtClean="0">
                <a:cs typeface="Akhbar MT" pitchFamily="2" charset="-78"/>
              </a:rPr>
              <a:t>هي</a:t>
            </a:r>
            <a:r>
              <a:rPr lang="ar-SA" dirty="0" smtClean="0"/>
              <a:t> </a:t>
            </a:r>
            <a:r>
              <a:rPr lang="ar-SA" sz="2900" dirty="0" smtClean="0">
                <a:cs typeface="Akhbar MT" pitchFamily="2" charset="-78"/>
              </a:rPr>
              <a:t>الطاقة المستمدة من حركة المياه المستمرة. استخدمت منذ القدم  في الري، طحن الحبوب وصناعة النسيج. اليوم أهم استخداماتها هو توليد الطاقة الكهربائية.</a:t>
            </a:r>
            <a:endParaRPr lang="en-US" sz="2900" dirty="0" smtClean="0">
              <a:cs typeface="Akhbar MT" pitchFamily="2" charset="-78"/>
            </a:endParaRPr>
          </a:p>
          <a:p>
            <a:r>
              <a:rPr lang="ar-SA" b="1" dirty="0" smtClean="0">
                <a:solidFill>
                  <a:srgbClr val="FF0000"/>
                </a:solidFill>
                <a:cs typeface="Akhbar MT" pitchFamily="2" charset="-78"/>
              </a:rPr>
              <a:t>طاقة العضلات:</a:t>
            </a:r>
            <a:r>
              <a:rPr lang="ar-SA" sz="2900" dirty="0" smtClean="0">
                <a:cs typeface="Akhbar MT" pitchFamily="2" charset="-78"/>
              </a:rPr>
              <a:t>يقصد بها الطاقة الكيميائية الموجودة في عضلات الحيوانات، والتي تم استغلالها من أجل حمل الأثقال، حرث الأرض والتنقل من مكان إلى مكان.</a:t>
            </a:r>
          </a:p>
          <a:p>
            <a:pPr>
              <a:spcBef>
                <a:spcPct val="50000"/>
              </a:spcBef>
            </a:pPr>
            <a:r>
              <a:rPr lang="ar-SA" b="1" dirty="0" smtClean="0">
                <a:solidFill>
                  <a:srgbClr val="FF0000"/>
                </a:solidFill>
                <a:cs typeface="Akhbar MT" pitchFamily="2" charset="-78"/>
              </a:rPr>
              <a:t>طاقة مواد الوقود: </a:t>
            </a:r>
            <a:r>
              <a:rPr lang="ar-SA" sz="2900" dirty="0" smtClean="0">
                <a:cs typeface="Akhbar MT" pitchFamily="2" charset="-78"/>
              </a:rPr>
              <a:t>يمكن استعمالها في كل مكان ومتى نشاء، نحتاجها بالأساس من أجل تشغيل وسائل النقل المختلفة وتوليد الطاقة الكهربائية.حرقها يلوّث البيئة.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kotarimagesstg.cet.ac.il/CropDownload.ashx?gPageToken=1b206785-0418-4cc0-a318-53499b22cbbe&amp;v=10&amp;nSizeStep=7&amp;nTop=50&amp;nLeft=151&amp;nWidth=762&amp;nHeight=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79"/>
            <a:ext cx="8258182" cy="2709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594"/>
            <a:ext cx="7416823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66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ar-SA" sz="4000" b="1" dirty="0">
                <a:cs typeface="Akhbar MT" pitchFamily="2" charset="-78"/>
              </a:rPr>
              <a:t>إذا أردت شراء سيارة جديدة </a:t>
            </a:r>
            <a:r>
              <a:rPr lang="ar-SA" sz="4000" b="1" dirty="0" smtClean="0">
                <a:cs typeface="Akhbar MT" pitchFamily="2" charset="-78"/>
              </a:rPr>
              <a:t>وخُيّرت </a:t>
            </a:r>
            <a:r>
              <a:rPr lang="ar-SA" sz="4000" b="1" dirty="0">
                <a:cs typeface="Akhbar MT" pitchFamily="2" charset="-78"/>
              </a:rPr>
              <a:t>بين سيارة سريعة تعمل على </a:t>
            </a:r>
            <a:r>
              <a:rPr lang="ar-SA" sz="4000" b="1" dirty="0" smtClean="0">
                <a:cs typeface="Akhbar MT" pitchFamily="2" charset="-78"/>
              </a:rPr>
              <a:t>البنزين، وسيارة </a:t>
            </a:r>
            <a:r>
              <a:rPr lang="ar-SA" sz="4000" b="1" dirty="0">
                <a:cs typeface="Akhbar MT" pitchFamily="2" charset="-78"/>
              </a:rPr>
              <a:t>أقل منها سرعة </a:t>
            </a:r>
            <a:r>
              <a:rPr lang="ar-SA" sz="4000" b="1" dirty="0" smtClean="0">
                <a:cs typeface="Akhbar MT" pitchFamily="2" charset="-78"/>
              </a:rPr>
              <a:t>وتعمل </a:t>
            </a:r>
            <a:r>
              <a:rPr lang="ar-SA" sz="4000" b="1" dirty="0">
                <a:cs typeface="Akhbar MT" pitchFamily="2" charset="-78"/>
              </a:rPr>
              <a:t>على الطاقة الشمسية، أيهما ستختار </a:t>
            </a:r>
            <a:r>
              <a:rPr lang="ar-SA" sz="4000" b="1" dirty="0" smtClean="0">
                <a:cs typeface="Akhbar MT" pitchFamily="2" charset="-78"/>
              </a:rPr>
              <a:t>ولماذا</a:t>
            </a:r>
            <a:r>
              <a:rPr lang="ar-SA" sz="4000" b="1" dirty="0">
                <a:cs typeface="Akhbar MT" pitchFamily="2" charset="-78"/>
              </a:rPr>
              <a:t>؟</a:t>
            </a:r>
            <a:br>
              <a:rPr lang="ar-SA" sz="4000" b="1" dirty="0">
                <a:cs typeface="Akhbar MT" pitchFamily="2" charset="-78"/>
              </a:rPr>
            </a:br>
            <a:r>
              <a:rPr lang="ar-SA" sz="4000" b="1" dirty="0">
                <a:cs typeface="Akhbar MT" pitchFamily="2" charset="-78"/>
              </a:rPr>
              <a:t>   </a:t>
            </a:r>
            <a:r>
              <a:rPr lang="ar-SA" dirty="0"/>
              <a:t/>
            </a:r>
            <a:br>
              <a:rPr lang="ar-SA" dirty="0"/>
            </a:br>
            <a:endParaRPr lang="ar-SA" dirty="0"/>
          </a:p>
          <a:p>
            <a:endParaRPr lang="he-IL" dirty="0"/>
          </a:p>
        </p:txBody>
      </p:sp>
      <p:pic>
        <p:nvPicPr>
          <p:cNvPr id="1026" name="Picture 2" descr="C:\Users\Arabic\Desktop\سيارة بنزي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81375"/>
            <a:ext cx="3552772" cy="2832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7" name="Picture 3" descr="C:\Users\Arabic\Desktop\blue-car-ed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263" y="3381375"/>
            <a:ext cx="3821200" cy="2832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55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kotarimagesstg.cet.ac.il/CropDownload.ashx?gPageToken=c1dd5f51-20dd-4e2d-a78f-e4975d71db56&amp;v=10&amp;nSizeStep=6&amp;nTop=185&amp;nLeft=164&amp;nWidth=630&amp;nHeight=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35824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1979713" y="288520"/>
            <a:ext cx="6480720" cy="1584176"/>
          </a:xfrm>
          <a:prstGeom prst="cloudCallout">
            <a:avLst>
              <a:gd name="adj1" fmla="val 37551"/>
              <a:gd name="adj2" fmla="val 644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 smtClean="0"/>
              <a:t>طاقة متجددة</a:t>
            </a:r>
            <a:endParaRPr lang="he-IL" sz="54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707904" y="2276872"/>
            <a:ext cx="5040560" cy="2016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تتضمن الطاقة التي </a:t>
            </a:r>
            <a:r>
              <a:rPr lang="ar-SA" sz="2800" b="1" dirty="0">
                <a:solidFill>
                  <a:schemeClr val="tx1"/>
                </a:solidFill>
              </a:rPr>
              <a:t>تتجدد </a:t>
            </a:r>
            <a:r>
              <a:rPr lang="ar-SA" sz="2800" b="1" dirty="0" smtClean="0">
                <a:solidFill>
                  <a:schemeClr val="tx1"/>
                </a:solidFill>
              </a:rPr>
              <a:t>ذاتيا، مجموعة </a:t>
            </a:r>
            <a:r>
              <a:rPr lang="ar-SA" sz="2800" b="1" dirty="0">
                <a:solidFill>
                  <a:schemeClr val="tx1"/>
                </a:solidFill>
              </a:rPr>
              <a:t>من مختلف مصادر </a:t>
            </a:r>
            <a:r>
              <a:rPr lang="ar-SA" sz="2800" b="1" dirty="0" smtClean="0">
                <a:solidFill>
                  <a:schemeClr val="tx1"/>
                </a:solidFill>
              </a:rPr>
              <a:t>الطاقة.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rabic\Desktop\579طاق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509120"/>
            <a:ext cx="4029441" cy="1968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Arabic\Desktop\sun_quran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07856"/>
            <a:ext cx="3024336" cy="2385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Arabic\Desktop\he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87962"/>
            <a:ext cx="3888432" cy="2150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872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1979713" y="288520"/>
            <a:ext cx="6480720" cy="1584176"/>
          </a:xfrm>
          <a:prstGeom prst="cloudCallout">
            <a:avLst>
              <a:gd name="adj1" fmla="val 36335"/>
              <a:gd name="adj2" fmla="val 624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 smtClean="0"/>
              <a:t>طاقة غير متجددة</a:t>
            </a:r>
            <a:endParaRPr lang="he-IL" sz="54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707904" y="2276872"/>
            <a:ext cx="5040560" cy="2016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3300"/>
                </a:solidFill>
              </a:rPr>
              <a:t>تتضمن الطاقة </a:t>
            </a:r>
            <a:r>
              <a:rPr lang="ar-SA" sz="2800" b="1" dirty="0">
                <a:solidFill>
                  <a:srgbClr val="FF3300"/>
                </a:solidFill>
              </a:rPr>
              <a:t>الموجودة في البيئة على هيئة رصيد </a:t>
            </a:r>
            <a:r>
              <a:rPr lang="ar-SA" sz="2800" b="1" dirty="0" smtClean="0">
                <a:solidFill>
                  <a:srgbClr val="FF3300"/>
                </a:solidFill>
              </a:rPr>
              <a:t>ثابت.</a:t>
            </a:r>
          </a:p>
          <a:p>
            <a:pPr algn="ctr"/>
            <a:r>
              <a:rPr lang="ar-SA" sz="2800" b="1" dirty="0" smtClean="0">
                <a:solidFill>
                  <a:srgbClr val="FF3300"/>
                </a:solidFill>
              </a:rPr>
              <a:t> </a:t>
            </a:r>
            <a:r>
              <a:rPr lang="ar-SA" sz="2800" b="1" dirty="0">
                <a:solidFill>
                  <a:srgbClr val="FF3300"/>
                </a:solidFill>
              </a:rPr>
              <a:t>إن ما يؤخذ منه لا </a:t>
            </a:r>
            <a:r>
              <a:rPr lang="ar-SA" sz="2800" b="1" dirty="0" smtClean="0">
                <a:solidFill>
                  <a:srgbClr val="FF3300"/>
                </a:solidFill>
              </a:rPr>
              <a:t>يعوض، وسوف ينتهي في يوم من الأيام.</a:t>
            </a:r>
            <a:endParaRPr lang="en-US" sz="2800" b="1" dirty="0">
              <a:solidFill>
                <a:srgbClr val="FF3300"/>
              </a:solidFill>
            </a:endParaRPr>
          </a:p>
        </p:txBody>
      </p:sp>
      <p:pic>
        <p:nvPicPr>
          <p:cNvPr id="6" name="Picture 6" descr="CA5MBXT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4005064"/>
            <a:ext cx="3095625" cy="2519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rabic\Desktop\1_605289_1_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37112"/>
            <a:ext cx="4464495" cy="2257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abic\Desktop\filemana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2696"/>
            <a:ext cx="2664296" cy="2007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4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kotarimagesstg.cet.ac.il/CropDownload.ashx?gPageToken=c1dd5f51-20dd-4e2d-a78f-e4975d71db56&amp;v=10&amp;nSizeStep=6&amp;nTop=773&amp;nLeft=68&amp;nWidth=850&amp;nHeight=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809625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3214678" y="642918"/>
            <a:ext cx="3571900" cy="10715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مصادر الطاقة</a:t>
            </a:r>
            <a:endParaRPr lang="en-US" sz="4000" b="1" dirty="0"/>
          </a:p>
        </p:txBody>
      </p:sp>
      <p:sp>
        <p:nvSpPr>
          <p:cNvPr id="4" name="מלבן מעוגל 3"/>
          <p:cNvSpPr/>
          <p:nvPr/>
        </p:nvSpPr>
        <p:spPr>
          <a:xfrm>
            <a:off x="5143504" y="2214554"/>
            <a:ext cx="3571900" cy="11430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مصادر طاقة متجددة</a:t>
            </a:r>
            <a:endParaRPr lang="en-US" sz="3600" b="1" dirty="0"/>
          </a:p>
        </p:txBody>
      </p:sp>
      <p:sp>
        <p:nvSpPr>
          <p:cNvPr id="5" name="מלבן מעוגל 4"/>
          <p:cNvSpPr/>
          <p:nvPr/>
        </p:nvSpPr>
        <p:spPr>
          <a:xfrm>
            <a:off x="857224" y="2143116"/>
            <a:ext cx="3571900" cy="12858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مصادر طاقة فانية </a:t>
            </a:r>
          </a:p>
          <a:p>
            <a:pPr algn="ctr"/>
            <a:r>
              <a:rPr lang="ar-SA" sz="3200" b="1" dirty="0" smtClean="0"/>
              <a:t>(غير متجددة)</a:t>
            </a:r>
            <a:endParaRPr lang="en-US" sz="3200" b="1" dirty="0"/>
          </a:p>
        </p:txBody>
      </p:sp>
      <p:sp>
        <p:nvSpPr>
          <p:cNvPr id="6" name="מלבן מעוגל 5"/>
          <p:cNvSpPr/>
          <p:nvPr/>
        </p:nvSpPr>
        <p:spPr>
          <a:xfrm>
            <a:off x="5143504" y="3857628"/>
            <a:ext cx="3571900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200" b="1" dirty="0" smtClean="0">
                <a:solidFill>
                  <a:schemeClr val="tx1"/>
                </a:solidFill>
              </a:rPr>
              <a:t>تتضمن الطاقة التي تتجدد ذاتيا، ولا تنتهي مهما تمّ استخدامها.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785786" y="3857628"/>
            <a:ext cx="3571900" cy="14287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200" b="1" dirty="0" smtClean="0">
                <a:solidFill>
                  <a:schemeClr val="tx1"/>
                </a:solidFill>
              </a:rPr>
              <a:t>تتضمن الطاقة الموجودة في البيئة على هيئة رصيد ثابت.</a:t>
            </a:r>
          </a:p>
          <a:p>
            <a:pPr algn="ctr"/>
            <a:r>
              <a:rPr lang="ar-SA" sz="2200" b="1" dirty="0" smtClean="0">
                <a:solidFill>
                  <a:schemeClr val="tx1"/>
                </a:solidFill>
              </a:rPr>
              <a:t> إن ما </a:t>
            </a:r>
            <a:r>
              <a:rPr lang="ar-SA" sz="2200" b="1" smtClean="0">
                <a:solidFill>
                  <a:schemeClr val="tx1"/>
                </a:solidFill>
              </a:rPr>
              <a:t>يؤخذ منها </a:t>
            </a:r>
            <a:r>
              <a:rPr lang="ar-SA" sz="2200" b="1" dirty="0" smtClean="0">
                <a:solidFill>
                  <a:schemeClr val="tx1"/>
                </a:solidFill>
              </a:rPr>
              <a:t>لا يعوض، وسوف ينتهي في يوم من الأيام.</a:t>
            </a:r>
            <a:endParaRPr lang="en-US" sz="2200" b="1" dirty="0" smtClean="0">
              <a:solidFill>
                <a:schemeClr val="tx1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5214942" y="5643578"/>
            <a:ext cx="3500462" cy="10001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200" b="1" dirty="0" smtClean="0">
                <a:solidFill>
                  <a:schemeClr val="bg1"/>
                </a:solidFill>
              </a:rPr>
              <a:t>أمثلة:</a:t>
            </a:r>
          </a:p>
          <a:p>
            <a:pPr algn="ctr"/>
            <a:r>
              <a:rPr lang="ar-SA" sz="2200" b="1" dirty="0" smtClean="0">
                <a:solidFill>
                  <a:schemeClr val="bg1"/>
                </a:solidFill>
              </a:rPr>
              <a:t> طاقة الشمس، جريان الماء، الرياح وطاقة في العضلات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857224" y="5643578"/>
            <a:ext cx="3500462" cy="10001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200" b="1" dirty="0" smtClean="0">
                <a:solidFill>
                  <a:schemeClr val="bg1"/>
                </a:solidFill>
              </a:rPr>
              <a:t>أمثلة:</a:t>
            </a:r>
          </a:p>
          <a:p>
            <a:pPr algn="ctr"/>
            <a:r>
              <a:rPr lang="ar-SA" sz="2200" b="1" dirty="0" smtClean="0">
                <a:solidFill>
                  <a:schemeClr val="bg1"/>
                </a:solidFill>
              </a:rPr>
              <a:t> طاقة مواد الوقود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חץ למטה 9"/>
          <p:cNvSpPr/>
          <p:nvPr/>
        </p:nvSpPr>
        <p:spPr>
          <a:xfrm>
            <a:off x="2500298" y="3429000"/>
            <a:ext cx="214314" cy="35719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חץ למטה 10"/>
          <p:cNvSpPr/>
          <p:nvPr/>
        </p:nvSpPr>
        <p:spPr>
          <a:xfrm>
            <a:off x="6858016" y="3357562"/>
            <a:ext cx="214314" cy="35719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חץ למטה 11"/>
          <p:cNvSpPr/>
          <p:nvPr/>
        </p:nvSpPr>
        <p:spPr>
          <a:xfrm>
            <a:off x="2428860" y="5286388"/>
            <a:ext cx="214314" cy="35719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חץ למטה 12"/>
          <p:cNvSpPr/>
          <p:nvPr/>
        </p:nvSpPr>
        <p:spPr>
          <a:xfrm>
            <a:off x="6929454" y="5286388"/>
            <a:ext cx="214314" cy="35719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חץ למטה 13"/>
          <p:cNvSpPr/>
          <p:nvPr/>
        </p:nvSpPr>
        <p:spPr>
          <a:xfrm rot="2812317" flipH="1">
            <a:off x="3977726" y="1655247"/>
            <a:ext cx="336657" cy="51847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חץ למטה 14"/>
          <p:cNvSpPr/>
          <p:nvPr/>
        </p:nvSpPr>
        <p:spPr>
          <a:xfrm rot="19198828" flipH="1">
            <a:off x="5595663" y="1692892"/>
            <a:ext cx="343751" cy="51828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kotarimagesstg.cet.ac.il/CropDownload.ashx?gPageToken=85a3403f-3918-4544-a906-f2cedae14719&amp;v=10&amp;nSizeStep=7&amp;nTop=125&amp;nLeft=161&amp;nWidth=729&amp;nHeight=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7658105" cy="4824419"/>
          </a:xfrm>
          <a:prstGeom prst="rect">
            <a:avLst/>
          </a:prstGeom>
          <a:noFill/>
        </p:spPr>
      </p:pic>
      <p:pic>
        <p:nvPicPr>
          <p:cNvPr id="3" name="Picture 2" descr="C:\Users\Arabic\Desktop\69686haya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1428760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rabic\Desktop\1051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1" y="3214686"/>
            <a:ext cx="1387995" cy="10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786</Words>
  <Application>Microsoft Office PowerPoint</Application>
  <PresentationFormat>عرض على الشاشة (3:4)‏</PresentationFormat>
  <Paragraphs>99</Paragraphs>
  <Slides>25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ايجابيات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أي أشكال الطاقة نستعملها لتنفيذ الأعمال التالية:</vt:lpstr>
      <vt:lpstr>عرض تقديمي في PowerPoint</vt:lpstr>
      <vt:lpstr>مصادر الطاقة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Arabic</dc:creator>
  <cp:lastModifiedBy>user</cp:lastModifiedBy>
  <cp:revision>100</cp:revision>
  <dcterms:created xsi:type="dcterms:W3CDTF">2012-12-02T18:09:45Z</dcterms:created>
  <dcterms:modified xsi:type="dcterms:W3CDTF">2020-09-14T06:15:34Z</dcterms:modified>
</cp:coreProperties>
</file>