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8" r:id="rId3"/>
    <p:sldId id="279" r:id="rId4"/>
    <p:sldId id="277" r:id="rId5"/>
    <p:sldId id="278" r:id="rId6"/>
    <p:sldId id="257" r:id="rId7"/>
    <p:sldId id="258" r:id="rId8"/>
    <p:sldId id="262" r:id="rId9"/>
    <p:sldId id="280" r:id="rId10"/>
    <p:sldId id="264" r:id="rId11"/>
    <p:sldId id="260" r:id="rId12"/>
    <p:sldId id="263" r:id="rId13"/>
    <p:sldId id="265" r:id="rId14"/>
    <p:sldId id="266" r:id="rId15"/>
    <p:sldId id="267" r:id="rId16"/>
    <p:sldId id="269" r:id="rId17"/>
    <p:sldId id="275" r:id="rId18"/>
    <p:sldId id="274" r:id="rId1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276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5FC6-38D1-4F57-9099-7E91A962BCB6}" type="datetimeFigureOut">
              <a:rPr lang="he-IL" smtClean="0"/>
              <a:t>א'/חשון/תשפ"א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BCF-36FC-450F-A6D9-2B0266D0E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234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5FC6-38D1-4F57-9099-7E91A962BCB6}" type="datetimeFigureOut">
              <a:rPr lang="he-IL" smtClean="0"/>
              <a:t>א'/חשון/תשפ"א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BCF-36FC-450F-A6D9-2B0266D0E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519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5FC6-38D1-4F57-9099-7E91A962BCB6}" type="datetimeFigureOut">
              <a:rPr lang="he-IL" smtClean="0"/>
              <a:t>א'/חשון/תשפ"א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BCF-36FC-450F-A6D9-2B0266D0E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555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5FC6-38D1-4F57-9099-7E91A962BCB6}" type="datetimeFigureOut">
              <a:rPr lang="he-IL" smtClean="0"/>
              <a:t>א'/חשון/תשפ"א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BCF-36FC-450F-A6D9-2B0266D0E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799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5FC6-38D1-4F57-9099-7E91A962BCB6}" type="datetimeFigureOut">
              <a:rPr lang="he-IL" smtClean="0"/>
              <a:t>א'/חשון/תשפ"א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BCF-36FC-450F-A6D9-2B0266D0E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602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5FC6-38D1-4F57-9099-7E91A962BCB6}" type="datetimeFigureOut">
              <a:rPr lang="he-IL" smtClean="0"/>
              <a:t>א'/חשון/תשפ"א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BCF-36FC-450F-A6D9-2B0266D0E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04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5FC6-38D1-4F57-9099-7E91A962BCB6}" type="datetimeFigureOut">
              <a:rPr lang="he-IL" smtClean="0"/>
              <a:t>א'/חשון/תשפ"א</a:t>
            </a:fld>
            <a:endParaRPr lang="he-IL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BCF-36FC-450F-A6D9-2B0266D0E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564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5FC6-38D1-4F57-9099-7E91A962BCB6}" type="datetimeFigureOut">
              <a:rPr lang="he-IL" smtClean="0"/>
              <a:t>א'/חשון/תשפ"א</a:t>
            </a:fld>
            <a:endParaRPr lang="he-IL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BCF-36FC-450F-A6D9-2B0266D0E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564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5FC6-38D1-4F57-9099-7E91A962BCB6}" type="datetimeFigureOut">
              <a:rPr lang="he-IL" smtClean="0"/>
              <a:t>א'/חשון/תשפ"א</a:t>
            </a:fld>
            <a:endParaRPr lang="he-IL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BCF-36FC-450F-A6D9-2B0266D0E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721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5FC6-38D1-4F57-9099-7E91A962BCB6}" type="datetimeFigureOut">
              <a:rPr lang="he-IL" smtClean="0"/>
              <a:t>א'/חשון/תשפ"א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BCF-36FC-450F-A6D9-2B0266D0E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973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5FC6-38D1-4F57-9099-7E91A962BCB6}" type="datetimeFigureOut">
              <a:rPr lang="he-IL" smtClean="0"/>
              <a:t>א'/חשון/תשפ"א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BCF-36FC-450F-A6D9-2B0266D0E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344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E5FC6-38D1-4F57-9099-7E91A962BCB6}" type="datetimeFigureOut">
              <a:rPr lang="he-IL" smtClean="0"/>
              <a:t>א'/חשון/תשפ"א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B6BCF-36FC-450F-A6D9-2B0266D0E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597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nsaayat.com/up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475656" y="2420888"/>
            <a:ext cx="4606280" cy="147002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SA" sz="10700" dirty="0" smtClean="0">
                <a:latin typeface="Arabic Typesetting" pitchFamily="66" charset="-78"/>
                <a:cs typeface="Arabic Typesetting" pitchFamily="66" charset="-78"/>
              </a:rPr>
              <a:t>المخلوط والمحلول</a:t>
            </a:r>
            <a:r>
              <a:rPr lang="ar-SA" dirty="0" smtClean="0"/>
              <a:t> </a:t>
            </a:r>
            <a:endParaRPr lang="he-IL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979712" y="4653136"/>
            <a:ext cx="3456384" cy="103252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5200" b="1" dirty="0" smtClean="0">
                <a:solidFill>
                  <a:srgbClr val="FF0000"/>
                </a:solidFill>
              </a:rPr>
              <a:t>الصف الثالث</a:t>
            </a:r>
            <a:endParaRPr lang="he-IL" sz="5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39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131840" y="1556792"/>
            <a:ext cx="4989240" cy="3024336"/>
          </a:xfrm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6600" b="1" dirty="0" smtClean="0">
                <a:cs typeface="Diwani Letter" pitchFamily="2" charset="-78"/>
              </a:rPr>
              <a:t>كيف </a:t>
            </a:r>
            <a:r>
              <a:rPr lang="ar-SA" sz="6600" b="1" smtClean="0">
                <a:cs typeface="Diwani Letter" pitchFamily="2" charset="-78"/>
              </a:rPr>
              <a:t>نفصل المخلوط؟</a:t>
            </a:r>
            <a:endParaRPr lang="he-IL" sz="6600" b="1" dirty="0"/>
          </a:p>
        </p:txBody>
      </p:sp>
    </p:spTree>
    <p:extLst>
      <p:ext uri="{BB962C8B-B14F-4D97-AF65-F5344CB8AC3E}">
        <p14:creationId xmlns:p14="http://schemas.microsoft.com/office/powerpoint/2010/main" val="272492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nsaayat.com/up/uploads/nsaayat0064e43f49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043608" y="908720"/>
            <a:ext cx="6840760" cy="49685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prstClr val="black"/>
                </a:solidFill>
              </a:rPr>
              <a:t>يمكن الفصل بين المواد التي في المخلوط بواسطة الصفات المميزة بينها</a:t>
            </a:r>
            <a:endParaRPr lang="he-IL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8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ddemoticons.com/gif/c/addemoticons23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827584" y="980728"/>
            <a:ext cx="7488832" cy="49685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3600" b="1" dirty="0" smtClean="0">
                <a:solidFill>
                  <a:prstClr val="black"/>
                </a:solidFill>
              </a:rPr>
              <a:t>ملح </a:t>
            </a:r>
            <a:r>
              <a:rPr lang="ar-SA" sz="3600" b="1" dirty="0">
                <a:solidFill>
                  <a:prstClr val="black"/>
                </a:solidFill>
              </a:rPr>
              <a:t>+ برادة حديد = مخلوط</a:t>
            </a:r>
          </a:p>
          <a:p>
            <a:pPr lvl="0"/>
            <a:r>
              <a:rPr lang="ar-SA" sz="2800" b="1" dirty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        </a:t>
            </a:r>
          </a:p>
          <a:p>
            <a:pPr lvl="0"/>
            <a:r>
              <a:rPr lang="ar-SA" sz="2800" b="1" dirty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          يذوب </a:t>
            </a:r>
            <a:r>
              <a:rPr lang="ar-SA" sz="2800" b="1" dirty="0">
                <a:solidFill>
                  <a:prstClr val="black"/>
                </a:solidFill>
              </a:rPr>
              <a:t>في الماء  </a:t>
            </a:r>
            <a:r>
              <a:rPr lang="ar-SA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>
                <a:solidFill>
                  <a:prstClr val="black"/>
                </a:solidFill>
              </a:rPr>
              <a:t>يرسب في الماء          </a:t>
            </a:r>
          </a:p>
          <a:p>
            <a:pPr lvl="0"/>
            <a:r>
              <a:rPr lang="ar-SA" sz="2800" b="1" dirty="0">
                <a:solidFill>
                  <a:prstClr val="black"/>
                </a:solidFill>
              </a:rPr>
              <a:t>     </a:t>
            </a:r>
            <a:r>
              <a:rPr lang="ar-SA" sz="2800" b="1" dirty="0" smtClean="0">
                <a:solidFill>
                  <a:prstClr val="black"/>
                </a:solidFill>
              </a:rPr>
              <a:t>         وهو </a:t>
            </a:r>
            <a:r>
              <a:rPr lang="ar-SA" sz="2800" b="1" dirty="0">
                <a:solidFill>
                  <a:prstClr val="black"/>
                </a:solidFill>
              </a:rPr>
              <a:t>مالح     </a:t>
            </a:r>
            <a:r>
              <a:rPr lang="ar-SA" sz="2800" b="1" dirty="0" smtClean="0">
                <a:solidFill>
                  <a:prstClr val="black"/>
                </a:solidFill>
              </a:rPr>
              <a:t>وينجذب للمغناطيس</a:t>
            </a:r>
          </a:p>
          <a:p>
            <a:pPr lvl="0"/>
            <a:endParaRPr lang="ar-SA" sz="2800" b="1" dirty="0">
              <a:solidFill>
                <a:prstClr val="black"/>
              </a:solidFill>
            </a:endParaRPr>
          </a:p>
          <a:p>
            <a:pPr lvl="0"/>
            <a:r>
              <a:rPr lang="ar-SA" sz="2800" b="1" dirty="0" smtClean="0">
                <a:solidFill>
                  <a:prstClr val="black"/>
                </a:solidFill>
              </a:rPr>
              <a:t>نستطيع فصل برادة الحديد عن الملح بواسطة المغناطيس.</a:t>
            </a:r>
          </a:p>
          <a:p>
            <a:pPr lvl="0"/>
            <a:r>
              <a:rPr lang="ar-SA" sz="2800" b="1" dirty="0" smtClean="0">
                <a:solidFill>
                  <a:prstClr val="black"/>
                </a:solidFill>
              </a:rPr>
              <a:t>إذا الانجذاب للمغناطيس هو الصفة المميزة.</a:t>
            </a:r>
          </a:p>
          <a:p>
            <a:pPr lvl="0"/>
            <a:endParaRPr lang="he-IL" sz="2800" b="1" dirty="0">
              <a:solidFill>
                <a:prstClr val="black"/>
              </a:solidFill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6444208" y="2276872"/>
            <a:ext cx="0" cy="408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4716016" y="2276872"/>
            <a:ext cx="0" cy="408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07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7160840" cy="4608512"/>
          </a:xfrm>
        </p:spPr>
        <p:txBody>
          <a:bodyPr>
            <a:normAutofit/>
          </a:bodyPr>
          <a:lstStyle/>
          <a:p>
            <a:r>
              <a:rPr lang="ar-S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مثال </a:t>
            </a:r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رمل </a:t>
            </a:r>
            <a:r>
              <a:rPr lang="ar-S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ملح </a:t>
            </a:r>
            <a:endParaRPr lang="ar-SA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ar-SA" sz="40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الرمل لا يذوب في الماء، بينما الملح يذوب في الماء.</a:t>
            </a:r>
          </a:p>
          <a:p>
            <a:r>
              <a:rPr lang="ar-SA" sz="40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نضع المخلوط في الماء ونحركه جيدا حتى يذوب الملح ويبقى الرمل فنقوم بتصفيته بمصفاة عن الماء.</a:t>
            </a:r>
            <a:endParaRPr lang="he-IL" sz="4000" b="1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مجسم مشطوف الحواف 5"/>
          <p:cNvSpPr/>
          <p:nvPr/>
        </p:nvSpPr>
        <p:spPr>
          <a:xfrm>
            <a:off x="1691680" y="332656"/>
            <a:ext cx="6192688" cy="1584176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Times New Roman"/>
              </a:rPr>
              <a:t>الصفة</a:t>
            </a:r>
            <a:r>
              <a:rPr lang="ar-SA" sz="4400" dirty="0">
                <a:solidFill>
                  <a:prstClr val="black"/>
                </a:solidFill>
                <a:ea typeface="+mj-ea"/>
                <a:cs typeface="Times New Roman"/>
              </a:rPr>
              <a:t> </a:t>
            </a:r>
            <a:r>
              <a:rPr lang="ar-S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Times New Roman"/>
              </a:rPr>
              <a:t>المميزة</a:t>
            </a:r>
            <a:r>
              <a:rPr lang="ar-SA" sz="4400" dirty="0">
                <a:solidFill>
                  <a:prstClr val="black"/>
                </a:solidFill>
                <a:ea typeface="+mj-ea"/>
                <a:cs typeface="Times New Roman"/>
              </a:rPr>
              <a:t> </a:t>
            </a:r>
            <a:r>
              <a:rPr lang="ar-S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Times New Roman"/>
              </a:rPr>
              <a:t>الذوبان</a:t>
            </a:r>
            <a:endParaRPr lang="he-IL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38896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مثال: طحين + رمل </a:t>
            </a:r>
          </a:p>
          <a:p>
            <a:pPr marL="0" indent="0">
              <a:buNone/>
            </a:pPr>
            <a:r>
              <a:rPr lang="ar-SA" sz="43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حبيبات الرمل أكبر من حبيبات الطحين لذلك نستعمل المصفاة للفصل بينهما.</a:t>
            </a:r>
          </a:p>
          <a:p>
            <a:pPr marL="0" indent="0">
              <a:buNone/>
            </a:pPr>
            <a:r>
              <a:rPr lang="ar-SA" sz="43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الطحين ينزل من المصفاة والرمل يبقى فيها.</a:t>
            </a:r>
            <a:endParaRPr lang="he-IL" sz="4300" b="1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مجسم مشطوف الحواف 3"/>
          <p:cNvSpPr/>
          <p:nvPr/>
        </p:nvSpPr>
        <p:spPr>
          <a:xfrm>
            <a:off x="1691680" y="332656"/>
            <a:ext cx="6192688" cy="1584176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Times New Roman"/>
              </a:rPr>
              <a:t>الصفة المميزة </a:t>
            </a:r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Times New Roman"/>
              </a:rPr>
              <a:t>كُبر الحُبيبة</a:t>
            </a:r>
            <a:endParaRPr lang="he-I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098294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مثال: نشارة خشب + </a:t>
            </a:r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رمل</a:t>
            </a:r>
          </a:p>
          <a:p>
            <a:pPr marL="0" indent="0" algn="ctr">
              <a:buNone/>
            </a:pPr>
            <a:r>
              <a:rPr lang="ar-SA" sz="43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نشارة الخشب تطفو على سطح الماء، بينما الرمل يرسب في الماء.</a:t>
            </a:r>
          </a:p>
          <a:p>
            <a:pPr marL="0" indent="0" algn="ctr">
              <a:buNone/>
            </a:pPr>
            <a:r>
              <a:rPr lang="ar-SA" sz="43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يمكن الفصل بينهما </a:t>
            </a:r>
            <a:r>
              <a:rPr lang="ar-SA" sz="43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بواسطة </a:t>
            </a:r>
            <a:r>
              <a:rPr lang="ar-SA" sz="43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الماء </a:t>
            </a:r>
            <a:r>
              <a:rPr lang="ar-SA" sz="43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والشبكة.</a:t>
            </a:r>
            <a:endParaRPr lang="he-IL" sz="4300" b="1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مجسم مشطوف الحواف 3"/>
          <p:cNvSpPr/>
          <p:nvPr/>
        </p:nvSpPr>
        <p:spPr>
          <a:xfrm>
            <a:off x="1979712" y="260648"/>
            <a:ext cx="6192688" cy="1728192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Times New Roman"/>
              </a:rPr>
              <a:t>الصفة</a:t>
            </a:r>
            <a:r>
              <a:rPr lang="ar-SA" sz="4400" dirty="0">
                <a:solidFill>
                  <a:prstClr val="black"/>
                </a:solidFill>
                <a:ea typeface="+mj-ea"/>
                <a:cs typeface="Times New Roman"/>
              </a:rPr>
              <a:t> </a:t>
            </a:r>
            <a:r>
              <a:rPr lang="ar-S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Times New Roman"/>
              </a:rPr>
              <a:t>المميزة </a:t>
            </a:r>
            <a:endParaRPr lang="ar-SA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Times New Roman"/>
            </a:endParaRPr>
          </a:p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Times New Roman"/>
              </a:rPr>
              <a:t>الطفو </a:t>
            </a:r>
            <a:r>
              <a:rPr lang="ar-S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Times New Roman"/>
              </a:rPr>
              <a:t>على سطح الماء</a:t>
            </a:r>
            <a:endParaRPr lang="he-IL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34017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test.cet.ac.il/CropDownload.ashx?gPageToken=179bf5a1-554b-4cc3-af3f-bf3767ec5c20&amp;v=10&amp;nSizeStep=7&amp;nTop=832&amp;nLeft=54&amp;nWidth=922&amp;nHeight=5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89" y="1124744"/>
            <a:ext cx="78488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0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ar-JO" b="1" dirty="0" smtClean="0">
                <a:cs typeface="Akhbar MT" pitchFamily="2" charset="-78"/>
              </a:rPr>
              <a:t>كيف نفصل المخلوط؟ </a:t>
            </a:r>
            <a:endParaRPr lang="he-IL" b="1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ar-JO" dirty="0" smtClean="0">
                <a:cs typeface="Akhbar MT" pitchFamily="2" charset="-78"/>
              </a:rPr>
              <a:t>عندما نريد </a:t>
            </a:r>
            <a:r>
              <a:rPr lang="ar-JO" b="1" dirty="0" smtClean="0">
                <a:cs typeface="Akhbar MT" pitchFamily="2" charset="-78"/>
              </a:rPr>
              <a:t>فصل</a:t>
            </a:r>
            <a:r>
              <a:rPr lang="ar-JO" dirty="0" smtClean="0">
                <a:cs typeface="Akhbar MT" pitchFamily="2" charset="-78"/>
              </a:rPr>
              <a:t> مادة من مخلوط ما، نبحث عن صفة يمكن بواسطتها أن نفصل بين المواد. هذه الصفة موجودة عند مادة واحدة لكنها </a:t>
            </a:r>
            <a:r>
              <a:rPr lang="ar-JO" b="1" dirty="0" smtClean="0">
                <a:cs typeface="Akhbar MT" pitchFamily="2" charset="-78"/>
              </a:rPr>
              <a:t>ليست</a:t>
            </a:r>
            <a:r>
              <a:rPr lang="ar-JO" dirty="0" smtClean="0">
                <a:cs typeface="Akhbar MT" pitchFamily="2" charset="-78"/>
              </a:rPr>
              <a:t> موجودة عند المواد الأخرى في المخلوط. هذه الصفة تسمّى </a:t>
            </a:r>
            <a:r>
              <a:rPr lang="ar-JO" b="1" dirty="0" smtClean="0">
                <a:cs typeface="Akhbar MT" pitchFamily="2" charset="-78"/>
              </a:rPr>
              <a:t>«صفة مميّزة».</a:t>
            </a:r>
          </a:p>
          <a:p>
            <a:pPr marL="0" indent="0">
              <a:buNone/>
            </a:pPr>
            <a:endParaRPr lang="ar-JO" b="1" dirty="0" smtClean="0">
              <a:cs typeface="Akhbar MT" pitchFamily="2" charset="-78"/>
            </a:endParaRPr>
          </a:p>
          <a:p>
            <a:pPr marL="0" indent="0">
              <a:buNone/>
            </a:pPr>
            <a:r>
              <a:rPr lang="ar-JO" dirty="0" smtClean="0">
                <a:cs typeface="Akhbar MT" pitchFamily="2" charset="-78"/>
              </a:rPr>
              <a:t>نحن نستغلّ صفات مميّزة مختلفة لكي نفصل المخاليط مثل:</a:t>
            </a:r>
          </a:p>
          <a:p>
            <a:r>
              <a:rPr lang="ar-JO" b="1" dirty="0" smtClean="0">
                <a:cs typeface="Akhbar MT" pitchFamily="2" charset="-78"/>
              </a:rPr>
              <a:t> المغناطيسية</a:t>
            </a:r>
          </a:p>
          <a:p>
            <a:r>
              <a:rPr lang="ar-JO" b="1" dirty="0" smtClean="0">
                <a:cs typeface="Akhbar MT" pitchFamily="2" charset="-78"/>
              </a:rPr>
              <a:t>الذوبان</a:t>
            </a:r>
          </a:p>
          <a:p>
            <a:r>
              <a:rPr lang="ar-JO" b="1" dirty="0" smtClean="0">
                <a:cs typeface="Akhbar MT" pitchFamily="2" charset="-78"/>
              </a:rPr>
              <a:t>كُبر الحُبيبة</a:t>
            </a:r>
          </a:p>
          <a:p>
            <a:r>
              <a:rPr lang="ar-JO" b="1" dirty="0" smtClean="0">
                <a:cs typeface="Akhbar MT" pitchFamily="2" charset="-78"/>
              </a:rPr>
              <a:t>الطفو على سطح الماء</a:t>
            </a:r>
          </a:p>
          <a:p>
            <a:r>
              <a:rPr lang="ar-JO" b="1" dirty="0" smtClean="0">
                <a:cs typeface="Akhbar MT" pitchFamily="2" charset="-78"/>
              </a:rPr>
              <a:t>اللون</a:t>
            </a:r>
          </a:p>
          <a:p>
            <a:endParaRPr lang="ar-JO" b="1" dirty="0" smtClean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29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56900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1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test.cet.ac.il/CropDownload.ashx?gPageToken=179bf5a1-554b-4cc3-af3f-bf3767ec5c20&amp;v=10&amp;nSizeStep=7&amp;nTop=91&amp;nLeft=30&amp;nWidth=1024&amp;nHeight=4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424936" cy="43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test.cet.ac.il/CropDownload.ashx?gPageToken=179bf5a1-554b-4cc3-af3f-bf3767ec5c20&amp;v=10&amp;nSizeStep=7&amp;nTop=528&amp;nLeft=243&amp;nWidth=690&amp;nHeight=3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17544"/>
            <a:ext cx="5112568" cy="236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3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8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المحلول</a:t>
            </a:r>
            <a:endParaRPr lang="he-IL" sz="8000" b="1" dirty="0">
              <a:solidFill>
                <a:srgbClr val="FF0000"/>
              </a:solidFill>
              <a:latin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75656" y="1772816"/>
            <a:ext cx="626469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800" b="1" dirty="0" smtClean="0">
                <a:cs typeface="Akhbar MT" pitchFamily="2" charset="-78"/>
              </a:rPr>
              <a:t>هو </a:t>
            </a:r>
            <a:r>
              <a:rPr lang="ar-SA" sz="4800" b="1" dirty="0">
                <a:cs typeface="Akhbar MT" pitchFamily="2" charset="-78"/>
              </a:rPr>
              <a:t>مخلوط من مادتين او اكثر</a:t>
            </a:r>
          </a:p>
          <a:p>
            <a:pPr marL="0" indent="0" algn="ctr">
              <a:buNone/>
            </a:pPr>
            <a:r>
              <a:rPr lang="ar-SA" sz="4800" b="1" dirty="0">
                <a:cs typeface="Akhbar MT" pitchFamily="2" charset="-78"/>
              </a:rPr>
              <a:t> ممتزجتين امتزاجاً تاماً، بحيث </a:t>
            </a:r>
          </a:p>
          <a:p>
            <a:pPr marL="0" indent="0" algn="ctr">
              <a:buNone/>
            </a:pPr>
            <a:r>
              <a:rPr lang="ar-SA" sz="4800" b="1" dirty="0">
                <a:cs typeface="Akhbar MT" pitchFamily="2" charset="-78"/>
              </a:rPr>
              <a:t>يصعب الفصل بينهما. </a:t>
            </a:r>
          </a:p>
        </p:txBody>
      </p:sp>
    </p:spTree>
    <p:extLst>
      <p:ext uri="{BB962C8B-B14F-4D97-AF65-F5344CB8AC3E}">
        <p14:creationId xmlns:p14="http://schemas.microsoft.com/office/powerpoint/2010/main" val="401563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المحـــــــــــــــــــــــــلول+المحلول+هو+خليط+من+مادتين+او+اكثر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88"/>
          <a:stretch/>
        </p:blipFill>
        <p:spPr bwMode="auto">
          <a:xfrm>
            <a:off x="251520" y="836712"/>
            <a:ext cx="861628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284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زاوية مطوية 4"/>
          <p:cNvSpPr/>
          <p:nvPr/>
        </p:nvSpPr>
        <p:spPr>
          <a:xfrm>
            <a:off x="5292080" y="4725144"/>
            <a:ext cx="2880320" cy="1008112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محلول الماء والملح</a:t>
            </a:r>
            <a:endParaRPr lang="he-IL" sz="3200" dirty="0"/>
          </a:p>
        </p:txBody>
      </p:sp>
      <p:sp>
        <p:nvSpPr>
          <p:cNvPr id="6" name="زاوية مطوية 5"/>
          <p:cNvSpPr/>
          <p:nvPr/>
        </p:nvSpPr>
        <p:spPr>
          <a:xfrm>
            <a:off x="647564" y="764704"/>
            <a:ext cx="3024336" cy="108012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محلول الماء والعصير المركز</a:t>
            </a:r>
            <a:endParaRPr lang="he-IL" sz="2800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280831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91676"/>
            <a:ext cx="2592287" cy="308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08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8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المخلوط</a:t>
            </a:r>
            <a:endParaRPr lang="he-IL" sz="8000" b="1" dirty="0">
              <a:solidFill>
                <a:srgbClr val="FF0000"/>
              </a:solidFill>
              <a:latin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27584" y="177281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b="1" dirty="0" smtClean="0">
                <a:cs typeface="Akhbar MT" pitchFamily="2" charset="-78"/>
              </a:rPr>
              <a:t>         هو عبارة عن خلط مادتين</a:t>
            </a:r>
          </a:p>
          <a:p>
            <a:pPr marL="0" indent="0" algn="ctr">
              <a:buNone/>
            </a:pPr>
            <a:r>
              <a:rPr lang="ar-SA" sz="5400" b="1" dirty="0" smtClean="0">
                <a:cs typeface="Akhbar MT" pitchFamily="2" charset="-78"/>
              </a:rPr>
              <a:t>         أو اكثر مع بعضهما البعض                     </a:t>
            </a:r>
            <a:endParaRPr lang="ar-SA" sz="5400" b="1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778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96752"/>
            <a:ext cx="3737388" cy="3289095"/>
          </a:xfrm>
        </p:spPr>
      </p:pic>
      <p:pic>
        <p:nvPicPr>
          <p:cNvPr id="1026" name="Picture 2" descr="C:\Users\Arabic\Pictures\cbdf3c9ebbf99823c25e76c80481fb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528392" cy="36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زاوية مطوية 4"/>
          <p:cNvSpPr/>
          <p:nvPr/>
        </p:nvSpPr>
        <p:spPr>
          <a:xfrm>
            <a:off x="4283968" y="4725144"/>
            <a:ext cx="2880320" cy="1008112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مخلوط خضروات</a:t>
            </a:r>
            <a:endParaRPr lang="he-IL" sz="3200" dirty="0"/>
          </a:p>
        </p:txBody>
      </p:sp>
      <p:sp>
        <p:nvSpPr>
          <p:cNvPr id="6" name="زاوية مطوية 5"/>
          <p:cNvSpPr/>
          <p:nvPr/>
        </p:nvSpPr>
        <p:spPr>
          <a:xfrm>
            <a:off x="647564" y="980728"/>
            <a:ext cx="3024336" cy="108012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مخلوط فواكه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129905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ddemoticons.com/gif/c/addemoticons27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93"/>
            <a:ext cx="9144000" cy="679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15516" y="506618"/>
            <a:ext cx="8712968" cy="5904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600" b="1" dirty="0" smtClean="0">
                <a:solidFill>
                  <a:prstClr val="black"/>
                </a:solidFill>
              </a:rPr>
              <a:t>المواد </a:t>
            </a:r>
            <a:r>
              <a:rPr lang="ar-SA" sz="6600" b="1" dirty="0">
                <a:solidFill>
                  <a:prstClr val="black"/>
                </a:solidFill>
              </a:rPr>
              <a:t>في المخلوط  تحافظ على </a:t>
            </a:r>
            <a:r>
              <a:rPr lang="ar-SA" sz="6600" b="1" dirty="0" smtClean="0">
                <a:solidFill>
                  <a:prstClr val="black"/>
                </a:solidFill>
              </a:rPr>
              <a:t>صفاتها.</a:t>
            </a:r>
          </a:p>
          <a:p>
            <a:pPr algn="ctr"/>
            <a:r>
              <a:rPr lang="ar-SA" sz="6600" b="1" dirty="0" smtClean="0">
                <a:solidFill>
                  <a:prstClr val="black"/>
                </a:solidFill>
              </a:rPr>
              <a:t>مثال:</a:t>
            </a:r>
          </a:p>
          <a:p>
            <a:pPr algn="ctr"/>
            <a:r>
              <a:rPr lang="ar-SA" sz="6600" b="1" dirty="0" smtClean="0">
                <a:solidFill>
                  <a:prstClr val="black"/>
                </a:solidFill>
              </a:rPr>
              <a:t> ملح + برادة حديد = مخلوط</a:t>
            </a:r>
          </a:p>
          <a:p>
            <a:r>
              <a:rPr lang="ar-SA" sz="6600" b="1" dirty="0">
                <a:solidFill>
                  <a:prstClr val="black"/>
                </a:solidFill>
              </a:rPr>
              <a:t> </a:t>
            </a:r>
            <a:r>
              <a:rPr lang="ar-SA" sz="3600" b="1" dirty="0" smtClean="0">
                <a:solidFill>
                  <a:prstClr val="black"/>
                </a:solidFill>
              </a:rPr>
              <a:t>يذوب في الماء      يرسب في الماء          </a:t>
            </a:r>
          </a:p>
          <a:p>
            <a:r>
              <a:rPr lang="ar-SA" sz="3600" b="1" dirty="0" smtClean="0">
                <a:solidFill>
                  <a:prstClr val="black"/>
                </a:solidFill>
              </a:rPr>
              <a:t>     وهو مالح        وينجذب للمغناطيس</a:t>
            </a:r>
            <a:endParaRPr lang="he-IL" sz="3600" b="1" dirty="0">
              <a:solidFill>
                <a:prstClr val="black"/>
              </a:solidFill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7884368" y="46531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>
            <a:off x="5004048" y="46531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32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6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مقارنة بين المخلوط والمحلول</a:t>
            </a:r>
            <a:endParaRPr lang="ar-SA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255762"/>
              </p:ext>
            </p:extLst>
          </p:nvPr>
        </p:nvGraphicFramePr>
        <p:xfrm>
          <a:off x="1547664" y="1844824"/>
          <a:ext cx="6096000" cy="43329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1048060">
                <a:tc>
                  <a:txBody>
                    <a:bodyPr/>
                    <a:lstStyle/>
                    <a:p>
                      <a:pPr algn="ctr" rtl="1"/>
                      <a:endParaRPr lang="ar-SA" sz="2400" dirty="0" smtClean="0"/>
                    </a:p>
                    <a:p>
                      <a:pPr algn="ctr" rtl="1"/>
                      <a:r>
                        <a:rPr lang="ar-SA" sz="2400" dirty="0" smtClean="0"/>
                        <a:t>المحلول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 smtClean="0"/>
                    </a:p>
                    <a:p>
                      <a:pPr algn="ctr" rtl="1"/>
                      <a:r>
                        <a:rPr lang="ar-SA" sz="2400" dirty="0" smtClean="0"/>
                        <a:t>المخلوط</a:t>
                      </a:r>
                      <a:endParaRPr lang="ar-SA" sz="2400" dirty="0"/>
                    </a:p>
                  </a:txBody>
                  <a:tcPr/>
                </a:tc>
              </a:tr>
              <a:tr h="104806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Arabic Typesetting" panose="03020402040406030203" pitchFamily="66" charset="-78"/>
                          <a:cs typeface="+mj-cs"/>
                        </a:rPr>
                        <a:t>يَصعُب</a:t>
                      </a:r>
                      <a:r>
                        <a:rPr lang="ar-SA" sz="2400" b="1" baseline="0" dirty="0" smtClean="0">
                          <a:latin typeface="Arabic Typesetting" panose="03020402040406030203" pitchFamily="66" charset="-78"/>
                          <a:cs typeface="+mj-cs"/>
                        </a:rPr>
                        <a:t> فَصْل مُكَوِّناتِهِ</a:t>
                      </a:r>
                    </a:p>
                    <a:p>
                      <a:pPr algn="ctr" rtl="1"/>
                      <a:r>
                        <a:rPr lang="ar-SA" sz="2400" b="1" u="sng" baseline="0" dirty="0" smtClean="0">
                          <a:latin typeface="Arabic Typesetting" panose="03020402040406030203" pitchFamily="66" charset="-78"/>
                          <a:cs typeface="+mj-cs"/>
                        </a:rPr>
                        <a:t>مثال</a:t>
                      </a:r>
                      <a:r>
                        <a:rPr lang="ar-SA" sz="2400" b="1" baseline="0" dirty="0" smtClean="0">
                          <a:latin typeface="Arabic Typesetting" panose="03020402040406030203" pitchFamily="66" charset="-78"/>
                          <a:cs typeface="+mj-cs"/>
                        </a:rPr>
                        <a:t>: ملح وماء</a:t>
                      </a:r>
                      <a:endParaRPr lang="ar-SA" sz="2400" b="1" dirty="0">
                        <a:latin typeface="Arabic Typesetting" panose="03020402040406030203" pitchFamily="66" charset="-78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Arabic Typesetting" panose="03020402040406030203" pitchFamily="66" charset="-78"/>
                          <a:cs typeface="+mj-cs"/>
                        </a:rPr>
                        <a:t>يَسهُل فَصْل مُكَوِّناتِهِ</a:t>
                      </a:r>
                    </a:p>
                    <a:p>
                      <a:pPr algn="ctr" rtl="1"/>
                      <a:r>
                        <a:rPr lang="ar-SA" sz="2400" b="1" u="sng" dirty="0" smtClean="0">
                          <a:latin typeface="Arabic Typesetting" panose="03020402040406030203" pitchFamily="66" charset="-78"/>
                          <a:cs typeface="+mj-cs"/>
                        </a:rPr>
                        <a:t>مثال</a:t>
                      </a:r>
                      <a:r>
                        <a:rPr lang="ar-SA" sz="2400" b="1" dirty="0" smtClean="0">
                          <a:latin typeface="Arabic Typesetting" panose="03020402040406030203" pitchFamily="66" charset="-78"/>
                          <a:cs typeface="+mj-cs"/>
                        </a:rPr>
                        <a:t>: سلطة بندورة وخيار</a:t>
                      </a:r>
                      <a:endParaRPr lang="ar-SA" sz="2400" b="1" dirty="0">
                        <a:latin typeface="Arabic Typesetting" panose="03020402040406030203" pitchFamily="66" charset="-78"/>
                        <a:cs typeface="+mj-cs"/>
                      </a:endParaRPr>
                    </a:p>
                  </a:txBody>
                  <a:tcPr/>
                </a:tc>
              </a:tr>
              <a:tr h="104806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Arabic Typesetting" panose="03020402040406030203" pitchFamily="66" charset="-78"/>
                          <a:cs typeface="+mj-cs"/>
                        </a:rPr>
                        <a:t>احدى المواد الموجودة</a:t>
                      </a:r>
                      <a:r>
                        <a:rPr lang="ar-SA" sz="2400" b="1" baseline="0" dirty="0" smtClean="0">
                          <a:latin typeface="Arabic Typesetting" panose="03020402040406030203" pitchFamily="66" charset="-78"/>
                          <a:cs typeface="+mj-cs"/>
                        </a:rPr>
                        <a:t> فيه تذوب في الماء.</a:t>
                      </a:r>
                    </a:p>
                    <a:p>
                      <a:pPr algn="ctr" rtl="1"/>
                      <a:r>
                        <a:rPr lang="ar-SA" sz="2400" b="1" u="sng" baseline="0" dirty="0" smtClean="0">
                          <a:latin typeface="Arabic Typesetting" panose="03020402040406030203" pitchFamily="66" charset="-78"/>
                          <a:cs typeface="+mj-cs"/>
                        </a:rPr>
                        <a:t>مثال</a:t>
                      </a:r>
                      <a:r>
                        <a:rPr lang="ar-SA" sz="2400" b="1" baseline="0" dirty="0" smtClean="0">
                          <a:latin typeface="Arabic Typesetting" panose="03020402040406030203" pitchFamily="66" charset="-78"/>
                          <a:cs typeface="+mj-cs"/>
                        </a:rPr>
                        <a:t>: سكر وماء</a:t>
                      </a:r>
                      <a:endParaRPr lang="ar-SA" sz="2400" b="1" dirty="0">
                        <a:latin typeface="Arabic Typesetting" panose="03020402040406030203" pitchFamily="66" charset="-78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Arabic Typesetting" panose="03020402040406030203" pitchFamily="66" charset="-78"/>
                          <a:cs typeface="+mj-cs"/>
                        </a:rPr>
                        <a:t>ليس بالضرورة وجود مادة</a:t>
                      </a:r>
                      <a:r>
                        <a:rPr lang="ar-SA" sz="2400" b="1" baseline="0" dirty="0" smtClean="0">
                          <a:latin typeface="Arabic Typesetting" panose="03020402040406030203" pitchFamily="66" charset="-78"/>
                          <a:cs typeface="+mj-cs"/>
                        </a:rPr>
                        <a:t> تذوب في الماء</a:t>
                      </a:r>
                    </a:p>
                    <a:p>
                      <a:pPr algn="ctr" rtl="1"/>
                      <a:r>
                        <a:rPr lang="ar-SA" sz="2400" b="1" u="sng" baseline="0" dirty="0" smtClean="0">
                          <a:latin typeface="Arabic Typesetting" panose="03020402040406030203" pitchFamily="66" charset="-78"/>
                          <a:cs typeface="+mj-cs"/>
                        </a:rPr>
                        <a:t>مثال</a:t>
                      </a:r>
                      <a:r>
                        <a:rPr lang="ar-SA" sz="2400" b="1" baseline="0" dirty="0" smtClean="0">
                          <a:latin typeface="Arabic Typesetting" panose="03020402040406030203" pitchFamily="66" charset="-78"/>
                          <a:cs typeface="+mj-cs"/>
                        </a:rPr>
                        <a:t>: رمل وبلاستيك</a:t>
                      </a:r>
                      <a:endParaRPr lang="ar-SA" sz="2400" b="1" dirty="0">
                        <a:latin typeface="Arabic Typesetting" panose="03020402040406030203" pitchFamily="66" charset="-78"/>
                        <a:cs typeface="+mj-cs"/>
                      </a:endParaRPr>
                    </a:p>
                  </a:txBody>
                  <a:tcPr/>
                </a:tc>
              </a:tr>
              <a:tr h="104806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Arabic Typesetting" panose="03020402040406030203" pitchFamily="66" charset="-78"/>
                          <a:cs typeface="+mj-cs"/>
                        </a:rPr>
                        <a:t>لا</a:t>
                      </a:r>
                      <a:r>
                        <a:rPr lang="ar-SA" sz="2400" b="1" baseline="0" dirty="0" smtClean="0">
                          <a:latin typeface="Arabic Typesetting" panose="03020402040406030203" pitchFamily="66" charset="-78"/>
                          <a:cs typeface="+mj-cs"/>
                        </a:rPr>
                        <a:t> يحُافِظ على صِفاته</a:t>
                      </a:r>
                    </a:p>
                    <a:p>
                      <a:pPr algn="ctr" rtl="1"/>
                      <a:r>
                        <a:rPr lang="ar-SA" sz="2400" b="1" u="sng" baseline="0" dirty="0" smtClean="0">
                          <a:latin typeface="Arabic Typesetting" panose="03020402040406030203" pitchFamily="66" charset="-78"/>
                          <a:cs typeface="+mj-cs"/>
                        </a:rPr>
                        <a:t>مثال</a:t>
                      </a:r>
                      <a:r>
                        <a:rPr lang="ar-SA" sz="2400" b="1" baseline="0" dirty="0" smtClean="0">
                          <a:latin typeface="Arabic Typesetting" panose="03020402040406030203" pitchFamily="66" charset="-78"/>
                          <a:cs typeface="+mj-cs"/>
                        </a:rPr>
                        <a:t>: عصير مركّز وماء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Arabic Typesetting" panose="03020402040406030203" pitchFamily="66" charset="-78"/>
                          <a:cs typeface="+mj-cs"/>
                        </a:rPr>
                        <a:t>يحُافِظ على صِفاته</a:t>
                      </a:r>
                    </a:p>
                    <a:p>
                      <a:pPr algn="ctr" rtl="1"/>
                      <a:r>
                        <a:rPr lang="ar-SA" sz="2400" b="1" u="sng" dirty="0" smtClean="0">
                          <a:latin typeface="Arabic Typesetting" panose="03020402040406030203" pitchFamily="66" charset="-78"/>
                          <a:cs typeface="+mj-cs"/>
                        </a:rPr>
                        <a:t>مثال</a:t>
                      </a:r>
                      <a:r>
                        <a:rPr lang="ar-SA" sz="2400" b="1" dirty="0" smtClean="0">
                          <a:latin typeface="Arabic Typesetting" panose="03020402040406030203" pitchFamily="66" charset="-78"/>
                          <a:cs typeface="+mj-cs"/>
                        </a:rPr>
                        <a:t>:</a:t>
                      </a:r>
                      <a:r>
                        <a:rPr lang="ar-SA" sz="2400" b="1" baseline="0" dirty="0" smtClean="0">
                          <a:latin typeface="Arabic Typesetting" panose="03020402040406030203" pitchFamily="66" charset="-78"/>
                          <a:cs typeface="+mj-cs"/>
                        </a:rPr>
                        <a:t> خشب وحديد</a:t>
                      </a:r>
                      <a:endParaRPr lang="ar-SA" sz="2400" b="1" dirty="0">
                        <a:latin typeface="Arabic Typesetting" panose="03020402040406030203" pitchFamily="66" charset="-78"/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28248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346</Words>
  <Application>Microsoft Office PowerPoint</Application>
  <PresentationFormat>عرض على الشاشة (3:4)‏</PresentationFormat>
  <Paragraphs>66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نسق Office</vt:lpstr>
      <vt:lpstr>المخلوط والمحلول </vt:lpstr>
      <vt:lpstr>عرض تقديمي في PowerPoint</vt:lpstr>
      <vt:lpstr>المحلول</vt:lpstr>
      <vt:lpstr>عرض تقديمي في PowerPoint</vt:lpstr>
      <vt:lpstr>عرض تقديمي في PowerPoint</vt:lpstr>
      <vt:lpstr>المخلوط</vt:lpstr>
      <vt:lpstr>عرض تقديمي في PowerPoint</vt:lpstr>
      <vt:lpstr>عرض تقديمي في PowerPoint</vt:lpstr>
      <vt:lpstr>مقارنة بين المخلوط والمحلول</vt:lpstr>
      <vt:lpstr>كيف نفصل المخلوط؟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كيف نفصل المخلوط؟ 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المخلوط</dc:title>
  <dc:creator>Arabic</dc:creator>
  <cp:lastModifiedBy>user</cp:lastModifiedBy>
  <cp:revision>31</cp:revision>
  <dcterms:created xsi:type="dcterms:W3CDTF">2012-10-02T16:34:12Z</dcterms:created>
  <dcterms:modified xsi:type="dcterms:W3CDTF">2020-10-19T07:13:58Z</dcterms:modified>
</cp:coreProperties>
</file>